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3" r:id="rId3"/>
    <p:sldId id="257" r:id="rId4"/>
    <p:sldId id="258" r:id="rId5"/>
    <p:sldId id="259" r:id="rId6"/>
    <p:sldId id="267" r:id="rId7"/>
    <p:sldId id="268" r:id="rId8"/>
    <p:sldId id="260" r:id="rId9"/>
    <p:sldId id="270" r:id="rId10"/>
    <p:sldId id="271" r:id="rId11"/>
    <p:sldId id="272" r:id="rId12"/>
    <p:sldId id="262" r:id="rId13"/>
    <p:sldId id="264" r:id="rId14"/>
    <p:sldId id="263" r:id="rId15"/>
    <p:sldId id="266" r:id="rId16"/>
    <p:sldId id="275" r:id="rId17"/>
    <p:sldId id="276" r:id="rId18"/>
    <p:sldId id="277" r:id="rId19"/>
    <p:sldId id="278" r:id="rId20"/>
    <p:sldId id="279" r:id="rId21"/>
    <p:sldId id="280" r:id="rId22"/>
    <p:sldId id="274" r:id="rId23"/>
    <p:sldId id="269" r:id="rId24"/>
  </p:sldIdLst>
  <p:sldSz cx="18288000" cy="10287000"/>
  <p:notesSz cx="6858000" cy="9144000"/>
  <p:embeddedFontLst>
    <p:embeddedFont>
      <p:font typeface="Barlow Semi Condensed" panose="00000506000000000000" pitchFamily="2" charset="0"/>
      <p:regular r:id="rId25"/>
      <p:bold r:id="rId26"/>
      <p:italic r:id="rId27"/>
      <p:boldItalic r:id="rId28"/>
    </p:embeddedFont>
    <p:embeddedFont>
      <p:font typeface="Cormorant Garamond Bold Italics" panose="020B0604020202020204" charset="0"/>
      <p:regular r:id="rId29"/>
    </p:embeddedFont>
    <p:embeddedFont>
      <p:font typeface="Merriweather Sans" pitchFamily="2" charset="0"/>
      <p:regular r:id="rId30"/>
      <p:bold r:id="rId31"/>
      <p:italic r:id="rId32"/>
      <p:boldItalic r:id="rId33"/>
    </p:embeddedFont>
    <p:embeddedFont>
      <p:font typeface="Quicksand" panose="020B0604020202020204" charset="0"/>
      <p:regular r:id="rId34"/>
    </p:embeddedFont>
    <p:embeddedFont>
      <p:font typeface="Quicksand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97" autoAdjust="0"/>
    <p:restoredTop sz="94622" autoAdjust="0"/>
  </p:normalViewPr>
  <p:slideViewPr>
    <p:cSldViewPr>
      <p:cViewPr varScale="1">
        <p:scale>
          <a:sx n="46" d="100"/>
          <a:sy n="46" d="100"/>
        </p:scale>
        <p:origin x="74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hyperlink" Target="https://ieeexplore.ieee.org/xpl/tocresult.jsp?isnumber=10443092&amp;punumber=6488907" TargetMode="External"/><Relationship Id="rId3" Type="http://schemas.openxmlformats.org/officeDocument/2006/relationships/hyperlink" Target="https://ieeexplore.ieee.org/author/37088652610" TargetMode="External"/><Relationship Id="rId7" Type="http://schemas.openxmlformats.org/officeDocument/2006/relationships/hyperlink" Target="https://ieeexplore.ieee.org/xpl/RecentIssue.jsp?punumber=6488907" TargetMode="External"/><Relationship Id="rId12" Type="http://schemas.openxmlformats.org/officeDocument/2006/relationships/hyperlink" Target="https://ieeexplore.ieee.org/xpl/tocresult.jsp?isnumber=10745137" TargetMode="External"/><Relationship Id="rId2" Type="http://schemas.openxmlformats.org/officeDocument/2006/relationships/hyperlink" Target="https://ieeexplore.ieee.org/author/37089713567" TargetMode="External"/><Relationship Id="rId1" Type="http://schemas.openxmlformats.org/officeDocument/2006/relationships/slideLayout" Target="../slideLayouts/slideLayout7.xml"/><Relationship Id="rId6" Type="http://schemas.openxmlformats.org/officeDocument/2006/relationships/hyperlink" Target="https://ieeexplore.ieee.org/author/37085570924" TargetMode="External"/><Relationship Id="rId11" Type="http://schemas.openxmlformats.org/officeDocument/2006/relationships/hyperlink" Target="https://ieeexplore.ieee.org/author/37273318600" TargetMode="External"/><Relationship Id="rId5" Type="http://schemas.openxmlformats.org/officeDocument/2006/relationships/hyperlink" Target="https://ieeexplore.ieee.org/author/37404159100" TargetMode="External"/><Relationship Id="rId10" Type="http://schemas.openxmlformats.org/officeDocument/2006/relationships/hyperlink" Target="https://ieeexplore.ieee.org/author/37424184300" TargetMode="External"/><Relationship Id="rId4" Type="http://schemas.openxmlformats.org/officeDocument/2006/relationships/hyperlink" Target="https://ieeexplore.ieee.org/author/37086313209" TargetMode="External"/><Relationship Id="rId9" Type="http://schemas.openxmlformats.org/officeDocument/2006/relationships/hyperlink" Target="https://ieeexplore.ieee.org/author/37087883152"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ieeexplore.ieee.org/author/37086399699" TargetMode="External"/><Relationship Id="rId3" Type="http://schemas.openxmlformats.org/officeDocument/2006/relationships/hyperlink" Target="https://ieeexplore.ieee.org/author/37089976937" TargetMode="External"/><Relationship Id="rId7" Type="http://schemas.openxmlformats.org/officeDocument/2006/relationships/hyperlink" Target="https://ieeexplore.ieee.org/author/714342148476354" TargetMode="External"/><Relationship Id="rId2" Type="http://schemas.openxmlformats.org/officeDocument/2006/relationships/hyperlink" Target="https://ieeexplore.ieee.org/author/37085362856" TargetMode="External"/><Relationship Id="rId1" Type="http://schemas.openxmlformats.org/officeDocument/2006/relationships/slideLayout" Target="../slideLayouts/slideLayout7.xml"/><Relationship Id="rId6" Type="http://schemas.openxmlformats.org/officeDocument/2006/relationships/hyperlink" Target="https://ieeexplore.ieee.org/author/37085574356" TargetMode="External"/><Relationship Id="rId11" Type="http://schemas.openxmlformats.org/officeDocument/2006/relationships/hyperlink" Target="https://ieeexplore.ieee.org/xpl/tocresult.jsp?isnumber=10380310" TargetMode="External"/><Relationship Id="rId5" Type="http://schemas.openxmlformats.org/officeDocument/2006/relationships/hyperlink" Target="https://ieeexplore.ieee.org/author/37085539839" TargetMode="External"/><Relationship Id="rId10" Type="http://schemas.openxmlformats.org/officeDocument/2006/relationships/hyperlink" Target="https://ieeexplore.ieee.org/author/123367342049139" TargetMode="External"/><Relationship Id="rId4" Type="http://schemas.openxmlformats.org/officeDocument/2006/relationships/hyperlink" Target="https://ieeexplore.ieee.org/xpl/tocresult.jsp?isnumber=10354254" TargetMode="External"/><Relationship Id="rId9" Type="http://schemas.openxmlformats.org/officeDocument/2006/relationships/hyperlink" Target="https://ieeexplore.ieee.org/author/209502830472438"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doi.org/10.1007/s11042-023-17529-6" TargetMode="External"/><Relationship Id="rId2" Type="http://schemas.openxmlformats.org/officeDocument/2006/relationships/hyperlink" Target="https://doi.org/10.1007/s11831-023-09986-x"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s://ieeexplore.ieee.org/author/37089919916" TargetMode="External"/><Relationship Id="rId13" Type="http://schemas.openxmlformats.org/officeDocument/2006/relationships/hyperlink" Target="https://ieeexplore.ieee.org/author/37397368500" TargetMode="External"/><Relationship Id="rId3" Type="http://schemas.openxmlformats.org/officeDocument/2006/relationships/hyperlink" Target="https://ieeexplore.ieee.org/author/38016673200" TargetMode="External"/><Relationship Id="rId7" Type="http://schemas.openxmlformats.org/officeDocument/2006/relationships/hyperlink" Target="https://ieeexplore.ieee.org/author/37089709661" TargetMode="External"/><Relationship Id="rId12" Type="http://schemas.openxmlformats.org/officeDocument/2006/relationships/hyperlink" Target="https://ieeexplore.ieee.org/author/37085355367" TargetMode="External"/><Relationship Id="rId2" Type="http://schemas.openxmlformats.org/officeDocument/2006/relationships/hyperlink" Target="https://ieeexplore.ieee.org/author/37087084912" TargetMode="External"/><Relationship Id="rId1" Type="http://schemas.openxmlformats.org/officeDocument/2006/relationships/slideLayout" Target="../slideLayouts/slideLayout7.xml"/><Relationship Id="rId6" Type="http://schemas.openxmlformats.org/officeDocument/2006/relationships/hyperlink" Target="https://ieeexplore.ieee.org/xpl/RecentIssue.jsp?punumber=6287639" TargetMode="External"/><Relationship Id="rId11" Type="http://schemas.openxmlformats.org/officeDocument/2006/relationships/hyperlink" Target="https://ieeexplore.ieee.org/author/37086020378" TargetMode="External"/><Relationship Id="rId5" Type="http://schemas.openxmlformats.org/officeDocument/2006/relationships/hyperlink" Target="https://ieeexplore.ieee.org/author/38011401300" TargetMode="External"/><Relationship Id="rId15" Type="http://schemas.openxmlformats.org/officeDocument/2006/relationships/hyperlink" Target="https://ieeexplore.ieee.org/xpl/tocresult.jsp?isnumber=10116045" TargetMode="External"/><Relationship Id="rId10" Type="http://schemas.openxmlformats.org/officeDocument/2006/relationships/hyperlink" Target="https://ieeexplore.ieee.org/author/37979781200" TargetMode="External"/><Relationship Id="rId4" Type="http://schemas.openxmlformats.org/officeDocument/2006/relationships/hyperlink" Target="https://ieeexplore.ieee.org/author/37087031538" TargetMode="External"/><Relationship Id="rId9" Type="http://schemas.openxmlformats.org/officeDocument/2006/relationships/hyperlink" Target="https://ieeexplore.ieee.org/author/37089197883" TargetMode="External"/><Relationship Id="rId14" Type="http://schemas.openxmlformats.org/officeDocument/2006/relationships/hyperlink" Target="https://ieeexplore.ieee.org/document/9944692/"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link.springer.com/article/10.1007/s10462-024-10934-9#auth-Richard_O_-Sinnott-Aff1" TargetMode="External"/><Relationship Id="rId7" Type="http://schemas.openxmlformats.org/officeDocument/2006/relationships/hyperlink" Target="https://link.springer.com/article/10.1007/s11831-023-09986-x#auth-Lalit_Kumar-Awasthi-Aff1" TargetMode="External"/><Relationship Id="rId2" Type="http://schemas.openxmlformats.org/officeDocument/2006/relationships/hyperlink" Target="https://link.springer.com/article/10.1007/s10462-024-10934-9#auth-Hongwei-Yin-Aff1" TargetMode="External"/><Relationship Id="rId1" Type="http://schemas.openxmlformats.org/officeDocument/2006/relationships/slideLayout" Target="../slideLayouts/slideLayout7.xml"/><Relationship Id="rId6" Type="http://schemas.openxmlformats.org/officeDocument/2006/relationships/hyperlink" Target="https://link.springer.com/article/10.1007/s11831-023-09986-x#auth-Siddhartha-Chauhan-Aff1" TargetMode="External"/><Relationship Id="rId5" Type="http://schemas.openxmlformats.org/officeDocument/2006/relationships/hyperlink" Target="https://link.springer.com/article/10.1007/s11831-023-09986-x#auth-Pranjal-Kumar-Aff1" TargetMode="External"/><Relationship Id="rId4" Type="http://schemas.openxmlformats.org/officeDocument/2006/relationships/hyperlink" Target="https://link.springer.com/article/10.1007/s10462-024-10934-9#auth-Glenn_T_-Jayaputera-Aff1"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ieeexplore.ieee.org/Xplorehelp/Help_Pubdates.html" TargetMode="External"/><Relationship Id="rId3" Type="http://schemas.openxmlformats.org/officeDocument/2006/relationships/hyperlink" Target="https://ieeexplore.ieee.org/author/37090057138" TargetMode="External"/><Relationship Id="rId7" Type="http://schemas.openxmlformats.org/officeDocument/2006/relationships/hyperlink" Target="https://ieeexplore.ieee.org/author/37283277400" TargetMode="External"/><Relationship Id="rId2" Type="http://schemas.openxmlformats.org/officeDocument/2006/relationships/hyperlink" Target="https://ieeexplore.ieee.org/author/736211378188809" TargetMode="External"/><Relationship Id="rId1" Type="http://schemas.openxmlformats.org/officeDocument/2006/relationships/slideLayout" Target="../slideLayouts/slideLayout7.xml"/><Relationship Id="rId6" Type="http://schemas.openxmlformats.org/officeDocument/2006/relationships/hyperlink" Target="https://ieeexplore.ieee.org/author/658721682711720" TargetMode="External"/><Relationship Id="rId5" Type="http://schemas.openxmlformats.org/officeDocument/2006/relationships/hyperlink" Target="https://ieeexplore.ieee.org/author/839016098186069" TargetMode="External"/><Relationship Id="rId4" Type="http://schemas.openxmlformats.org/officeDocument/2006/relationships/hyperlink" Target="https://ieeexplore.ieee.org/author/37090021082"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ieeexplore.ieee.org/author/614187698314501" TargetMode="External"/><Relationship Id="rId3" Type="http://schemas.openxmlformats.org/officeDocument/2006/relationships/hyperlink" Target="https://link.springer.com/article/10.1007/s11042-023-15443-5#auth-Dinesh_Kumar-Vishwakarma-Aff1" TargetMode="External"/><Relationship Id="rId7" Type="http://schemas.openxmlformats.org/officeDocument/2006/relationships/hyperlink" Target="https://ieeexplore.ieee.org/author/37086143420" TargetMode="External"/><Relationship Id="rId2" Type="http://schemas.openxmlformats.org/officeDocument/2006/relationships/hyperlink" Target="https://link.springer.com/article/10.1007/s11042-023-15443-5#auth-Geetanjali-Bhola-Aff1" TargetMode="External"/><Relationship Id="rId1" Type="http://schemas.openxmlformats.org/officeDocument/2006/relationships/slideLayout" Target="../slideLayouts/slideLayout7.xml"/><Relationship Id="rId6" Type="http://schemas.openxmlformats.org/officeDocument/2006/relationships/hyperlink" Target="https://ieeexplore.ieee.org/author/38240988100" TargetMode="External"/><Relationship Id="rId5" Type="http://schemas.openxmlformats.org/officeDocument/2006/relationships/hyperlink" Target="https://ieeexplore.ieee.org/author/37291456300" TargetMode="External"/><Relationship Id="rId4" Type="http://schemas.openxmlformats.org/officeDocument/2006/relationships/hyperlink" Target="https://ieeexplore.ieee.org/author/889002555407439"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ieeexplore.ieee.org/author/37086409411" TargetMode="External"/><Relationship Id="rId3" Type="http://schemas.openxmlformats.org/officeDocument/2006/relationships/hyperlink" Target="https://ieeexplore.ieee.org/author/601983135417057" TargetMode="External"/><Relationship Id="rId7" Type="http://schemas.openxmlformats.org/officeDocument/2006/relationships/hyperlink" Target="https://ieeexplore.ieee.org/author/710307787597254" TargetMode="External"/><Relationship Id="rId2" Type="http://schemas.openxmlformats.org/officeDocument/2006/relationships/hyperlink" Target="https://ieeexplore.ieee.org/author/37089414167" TargetMode="External"/><Relationship Id="rId1" Type="http://schemas.openxmlformats.org/officeDocument/2006/relationships/slideLayout" Target="../slideLayouts/slideLayout7.xml"/><Relationship Id="rId6" Type="http://schemas.openxmlformats.org/officeDocument/2006/relationships/hyperlink" Target="https://ieeexplore.ieee.org/author/624135919905234" TargetMode="External"/><Relationship Id="rId11" Type="http://schemas.openxmlformats.org/officeDocument/2006/relationships/hyperlink" Target="https://ieeexplore.ieee.org/author/38238556300" TargetMode="External"/><Relationship Id="rId5" Type="http://schemas.openxmlformats.org/officeDocument/2006/relationships/hyperlink" Target="https://ieeexplore.ieee.org/author/799583312428103" TargetMode="External"/><Relationship Id="rId10" Type="http://schemas.openxmlformats.org/officeDocument/2006/relationships/hyperlink" Target="https://ieeexplore.ieee.org/author/37078500800" TargetMode="External"/><Relationship Id="rId4" Type="http://schemas.openxmlformats.org/officeDocument/2006/relationships/hyperlink" Target="https://ieeexplore.ieee.org/author/37089802521" TargetMode="External"/><Relationship Id="rId9" Type="http://schemas.openxmlformats.org/officeDocument/2006/relationships/hyperlink" Target="https://ieeexplore.ieee.org/author/37086294592"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ieeexplore.ieee.org/document/10804801/" TargetMode="External"/><Relationship Id="rId13" Type="http://schemas.openxmlformats.org/officeDocument/2006/relationships/hyperlink" Target="https://ieeexplore.ieee.org/author/37272327500" TargetMode="External"/><Relationship Id="rId3" Type="http://schemas.openxmlformats.org/officeDocument/2006/relationships/hyperlink" Target="https://ieeexplore.ieee.org/author/861650312739360" TargetMode="External"/><Relationship Id="rId7" Type="http://schemas.openxmlformats.org/officeDocument/2006/relationships/hyperlink" Target="https://ieeexplore.ieee.org/author/957692023673434" TargetMode="External"/><Relationship Id="rId12" Type="http://schemas.openxmlformats.org/officeDocument/2006/relationships/hyperlink" Target="https://ieeexplore.ieee.org/author/37087412110" TargetMode="External"/><Relationship Id="rId2" Type="http://schemas.openxmlformats.org/officeDocument/2006/relationships/hyperlink" Target="https://ieeexplore.ieee.org/author/37085748091" TargetMode="External"/><Relationship Id="rId16" Type="http://schemas.openxmlformats.org/officeDocument/2006/relationships/hyperlink" Target="https://ieeexplore.ieee.org/xpl/tocresult.jsp?isnumber=10061515" TargetMode="External"/><Relationship Id="rId1" Type="http://schemas.openxmlformats.org/officeDocument/2006/relationships/slideLayout" Target="../slideLayouts/slideLayout7.xml"/><Relationship Id="rId6" Type="http://schemas.openxmlformats.org/officeDocument/2006/relationships/hyperlink" Target="https://ieeexplore.ieee.org/author/37087243845" TargetMode="External"/><Relationship Id="rId11" Type="http://schemas.openxmlformats.org/officeDocument/2006/relationships/hyperlink" Target="https://ieeexplore.ieee.org/author/37088412749" TargetMode="External"/><Relationship Id="rId5" Type="http://schemas.openxmlformats.org/officeDocument/2006/relationships/hyperlink" Target="https://ieeexplore.ieee.org/author/37089229038" TargetMode="External"/><Relationship Id="rId15" Type="http://schemas.openxmlformats.org/officeDocument/2006/relationships/hyperlink" Target="https://ieeexplore.ieee.org/document/9850412/" TargetMode="External"/><Relationship Id="rId10" Type="http://schemas.openxmlformats.org/officeDocument/2006/relationships/hyperlink" Target="https://ieeexplore.ieee.org/author/37086862914" TargetMode="External"/><Relationship Id="rId4" Type="http://schemas.openxmlformats.org/officeDocument/2006/relationships/hyperlink" Target="https://ieeexplore.ieee.org/author/37089341050" TargetMode="External"/><Relationship Id="rId9" Type="http://schemas.openxmlformats.org/officeDocument/2006/relationships/hyperlink" Target="https://ieeexplore.ieee.org/xpl/tocresult.jsp?isnumber=10380310" TargetMode="External"/><Relationship Id="rId14" Type="http://schemas.openxmlformats.org/officeDocument/2006/relationships/hyperlink" Target="https://ieeexplore.ieee.org/author/3727515810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16055" y="3321988"/>
            <a:ext cx="16229942" cy="1811121"/>
          </a:xfrm>
          <a:prstGeom prst="rect">
            <a:avLst/>
          </a:prstGeom>
        </p:spPr>
        <p:txBody>
          <a:bodyPr lIns="0" tIns="0" rIns="0" bIns="0" rtlCol="0" anchor="t">
            <a:spAutoFit/>
          </a:bodyPr>
          <a:lstStyle/>
          <a:p>
            <a:pPr algn="ctr">
              <a:lnSpc>
                <a:spcPts val="7279"/>
              </a:lnSpc>
            </a:pPr>
            <a:r>
              <a:rPr lang="en-US" sz="5199" b="1" i="1" dirty="0">
                <a:solidFill>
                  <a:srgbClr val="0F4662"/>
                </a:solidFill>
                <a:latin typeface="Cormorant Garamond Bold Italics"/>
                <a:ea typeface="Cormorant Garamond Bold Italics"/>
                <a:cs typeface="Cormorant Garamond Bold Italics"/>
                <a:sym typeface="Cormorant Garamond Bold Italics"/>
              </a:rPr>
              <a:t>Spatiotemporal Video-Based Human Action</a:t>
            </a:r>
          </a:p>
          <a:p>
            <a:pPr marL="0" lvl="0" indent="0" algn="ctr">
              <a:lnSpc>
                <a:spcPts val="7279"/>
              </a:lnSpc>
              <a:spcBef>
                <a:spcPct val="0"/>
              </a:spcBef>
            </a:pPr>
            <a:r>
              <a:rPr lang="en-US" sz="5199" b="1" i="1" dirty="0">
                <a:solidFill>
                  <a:srgbClr val="0F4662"/>
                </a:solidFill>
                <a:latin typeface="Cormorant Garamond Bold Italics"/>
                <a:ea typeface="Cormorant Garamond Bold Italics"/>
                <a:cs typeface="Cormorant Garamond Bold Italics"/>
                <a:sym typeface="Cormorant Garamond Bold Italics"/>
              </a:rPr>
              <a:t> Recognition with Voice Feedback</a:t>
            </a:r>
          </a:p>
        </p:txBody>
      </p:sp>
      <p:sp>
        <p:nvSpPr>
          <p:cNvPr id="3" name="AutoShape 3"/>
          <p:cNvSpPr/>
          <p:nvPr/>
        </p:nvSpPr>
        <p:spPr>
          <a:xfrm>
            <a:off x="9296400" y="1562100"/>
            <a:ext cx="8114971" cy="0"/>
          </a:xfrm>
          <a:prstGeom prst="line">
            <a:avLst/>
          </a:prstGeom>
          <a:ln w="76200" cap="flat">
            <a:solidFill>
              <a:srgbClr val="0F4662"/>
            </a:solidFill>
            <a:prstDash val="solid"/>
            <a:headEnd type="none" w="sm" len="sm"/>
            <a:tailEnd type="none" w="sm" len="sm"/>
          </a:ln>
        </p:spPr>
      </p:sp>
      <p:sp>
        <p:nvSpPr>
          <p:cNvPr id="4" name="AutoShape 4"/>
          <p:cNvSpPr/>
          <p:nvPr/>
        </p:nvSpPr>
        <p:spPr>
          <a:xfrm>
            <a:off x="1043764" y="9296400"/>
            <a:ext cx="8114971" cy="0"/>
          </a:xfrm>
          <a:prstGeom prst="line">
            <a:avLst/>
          </a:prstGeom>
          <a:ln w="76200" cap="flat">
            <a:solidFill>
              <a:srgbClr val="0F4662"/>
            </a:solidFill>
            <a:prstDash val="solid"/>
            <a:headEnd type="none" w="sm" len="sm"/>
            <a:tailEnd type="none" w="sm" len="sm"/>
          </a:ln>
        </p:spPr>
      </p:sp>
      <p:sp>
        <p:nvSpPr>
          <p:cNvPr id="5" name="Freeform 5"/>
          <p:cNvSpPr/>
          <p:nvPr/>
        </p:nvSpPr>
        <p:spPr>
          <a:xfrm>
            <a:off x="9618706" y="90374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1103133" y="7505700"/>
            <a:ext cx="6988496" cy="1074289"/>
          </a:xfrm>
          <a:prstGeom prst="rect">
            <a:avLst/>
          </a:prstGeom>
        </p:spPr>
        <p:txBody>
          <a:bodyPr lIns="0" tIns="0" rIns="0" bIns="0" rtlCol="0" anchor="t">
            <a:spAutoFit/>
          </a:bodyPr>
          <a:lstStyle/>
          <a:p>
            <a:pPr algn="ctr">
              <a:lnSpc>
                <a:spcPts val="4397"/>
              </a:lnSpc>
            </a:pPr>
            <a:r>
              <a:rPr lang="en-US" sz="3141" dirty="0">
                <a:solidFill>
                  <a:srgbClr val="0F4662"/>
                </a:solidFill>
                <a:latin typeface="Quicksand"/>
                <a:ea typeface="Quicksand"/>
                <a:cs typeface="Quicksand"/>
                <a:sym typeface="Quicksand"/>
              </a:rPr>
              <a:t>Guide - </a:t>
            </a:r>
            <a:r>
              <a:rPr lang="en-US" sz="3141" dirty="0" err="1">
                <a:solidFill>
                  <a:srgbClr val="0F4662"/>
                </a:solidFill>
                <a:latin typeface="Quicksand"/>
                <a:ea typeface="Quicksand"/>
                <a:cs typeface="Quicksand"/>
                <a:sym typeface="Quicksand"/>
              </a:rPr>
              <a:t>Dr.Kanthimathi</a:t>
            </a:r>
            <a:r>
              <a:rPr lang="en-US" sz="3141" dirty="0">
                <a:solidFill>
                  <a:srgbClr val="0F4662"/>
                </a:solidFill>
                <a:latin typeface="Quicksand"/>
                <a:ea typeface="Quicksand"/>
                <a:cs typeface="Quicksand"/>
                <a:sym typeface="Quicksand"/>
              </a:rPr>
              <a:t> S</a:t>
            </a:r>
          </a:p>
          <a:p>
            <a:pPr marL="0" lvl="0" indent="0" algn="ctr">
              <a:lnSpc>
                <a:spcPts val="4397"/>
              </a:lnSpc>
              <a:spcBef>
                <a:spcPct val="0"/>
              </a:spcBef>
            </a:pPr>
            <a:endParaRPr lang="en-US" sz="3141" dirty="0">
              <a:solidFill>
                <a:srgbClr val="0F4662"/>
              </a:solidFill>
              <a:latin typeface="Quicksand"/>
              <a:ea typeface="Quicksand"/>
              <a:cs typeface="Quicksand"/>
              <a:sym typeface="Quicksand"/>
            </a:endParaRPr>
          </a:p>
        </p:txBody>
      </p:sp>
      <p:sp>
        <p:nvSpPr>
          <p:cNvPr id="8" name="Freeform 8"/>
          <p:cNvSpPr/>
          <p:nvPr/>
        </p:nvSpPr>
        <p:spPr>
          <a:xfrm>
            <a:off x="5791200" y="1341291"/>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9">
            <a:extLst>
              <a:ext uri="{FF2B5EF4-FFF2-40B4-BE49-F238E27FC236}">
                <a16:creationId xmlns:a16="http://schemas.microsoft.com/office/drawing/2014/main" id="{78765D51-0CAE-0F12-9B6D-488D6091E692}"/>
              </a:ext>
            </a:extLst>
          </p:cNvPr>
          <p:cNvSpPr txBox="1"/>
          <p:nvPr/>
        </p:nvSpPr>
        <p:spPr>
          <a:xfrm>
            <a:off x="10210800" y="6679431"/>
            <a:ext cx="9144000" cy="523220"/>
          </a:xfrm>
          <a:prstGeom prst="rect">
            <a:avLst/>
          </a:prstGeom>
          <a:noFill/>
        </p:spPr>
        <p:txBody>
          <a:bodyPr wrap="square">
            <a:spAutoFit/>
          </a:bodyPr>
          <a:lstStyle/>
          <a:p>
            <a:pPr algn="ctr"/>
            <a:r>
              <a:rPr lang="en-IN" sz="2800" dirty="0" err="1">
                <a:solidFill>
                  <a:srgbClr val="0F4662"/>
                </a:solidFill>
                <a:latin typeface="Quicksand"/>
              </a:rPr>
              <a:t>Bhavaa</a:t>
            </a:r>
            <a:r>
              <a:rPr lang="en-IN" sz="2800" dirty="0"/>
              <a:t> </a:t>
            </a:r>
            <a:r>
              <a:rPr lang="en-IN" sz="2800" dirty="0">
                <a:solidFill>
                  <a:srgbClr val="0F4662"/>
                </a:solidFill>
                <a:latin typeface="Quicksand"/>
              </a:rPr>
              <a:t>Dharshini</a:t>
            </a:r>
            <a:r>
              <a:rPr lang="en-IN" sz="2800" dirty="0"/>
              <a:t> -  </a:t>
            </a:r>
            <a:r>
              <a:rPr lang="en-IN" sz="2800" dirty="0">
                <a:solidFill>
                  <a:srgbClr val="0F4662"/>
                </a:solidFill>
                <a:latin typeface="Quicksand"/>
              </a:rPr>
              <a:t>20MIS1031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C9459046-83D3-0B06-1AB6-B2DE44A674F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6ED57D7-1170-857D-86A2-D65AF96B6F73}"/>
              </a:ext>
            </a:extLst>
          </p:cNvPr>
          <p:cNvSpPr txBox="1"/>
          <p:nvPr/>
        </p:nvSpPr>
        <p:spPr>
          <a:xfrm>
            <a:off x="1088910" y="190500"/>
            <a:ext cx="8048163" cy="969669"/>
          </a:xfrm>
          <a:prstGeom prst="rect">
            <a:avLst/>
          </a:prstGeom>
        </p:spPr>
        <p:txBody>
          <a:bodyPr lIns="0" tIns="0" rIns="0" bIns="0" rtlCol="0" anchor="t">
            <a:spAutoFit/>
          </a:bodyPr>
          <a:lstStyle/>
          <a:p>
            <a:pPr marL="0" lvl="0" indent="0" algn="l">
              <a:lnSpc>
                <a:spcPts val="7980"/>
              </a:lnSpc>
              <a:spcBef>
                <a:spcPct val="0"/>
              </a:spcBef>
            </a:pPr>
            <a:r>
              <a:rPr lang="en-US" sz="5700" b="1" i="1" dirty="0">
                <a:solidFill>
                  <a:srgbClr val="0F4662"/>
                </a:solidFill>
                <a:latin typeface="Cormorant Garamond Bold Italics"/>
                <a:ea typeface="Cormorant Garamond Bold Italics"/>
                <a:cs typeface="Cormorant Garamond Bold Italics"/>
                <a:sym typeface="Cormorant Garamond Bold Italics"/>
              </a:rPr>
              <a:t>Literature Survey</a:t>
            </a:r>
          </a:p>
        </p:txBody>
      </p:sp>
      <p:graphicFrame>
        <p:nvGraphicFramePr>
          <p:cNvPr id="3" name="Table 2">
            <a:extLst>
              <a:ext uri="{FF2B5EF4-FFF2-40B4-BE49-F238E27FC236}">
                <a16:creationId xmlns:a16="http://schemas.microsoft.com/office/drawing/2014/main" id="{0F54EE18-EFBC-D619-8B67-453D70C82B5A}"/>
              </a:ext>
            </a:extLst>
          </p:cNvPr>
          <p:cNvGraphicFramePr>
            <a:graphicFrameLocks noGrp="1"/>
          </p:cNvGraphicFramePr>
          <p:nvPr>
            <p:extLst>
              <p:ext uri="{D42A27DB-BD31-4B8C-83A1-F6EECF244321}">
                <p14:modId xmlns:p14="http://schemas.microsoft.com/office/powerpoint/2010/main" val="520596278"/>
              </p:ext>
            </p:extLst>
          </p:nvPr>
        </p:nvGraphicFramePr>
        <p:xfrm>
          <a:off x="1295400" y="1409700"/>
          <a:ext cx="15697201" cy="8176526"/>
        </p:xfrm>
        <a:graphic>
          <a:graphicData uri="http://schemas.openxmlformats.org/drawingml/2006/table">
            <a:tbl>
              <a:tblPr firstRow="1" bandRow="1"/>
              <a:tblGrid>
                <a:gridCol w="4020403">
                  <a:extLst>
                    <a:ext uri="{9D8B030D-6E8A-4147-A177-3AD203B41FA5}">
                      <a16:colId xmlns:a16="http://schemas.microsoft.com/office/drawing/2014/main" val="2356973162"/>
                    </a:ext>
                  </a:extLst>
                </a:gridCol>
                <a:gridCol w="3675797">
                  <a:extLst>
                    <a:ext uri="{9D8B030D-6E8A-4147-A177-3AD203B41FA5}">
                      <a16:colId xmlns:a16="http://schemas.microsoft.com/office/drawing/2014/main" val="3754941104"/>
                    </a:ext>
                  </a:extLst>
                </a:gridCol>
                <a:gridCol w="4108735">
                  <a:extLst>
                    <a:ext uri="{9D8B030D-6E8A-4147-A177-3AD203B41FA5}">
                      <a16:colId xmlns:a16="http://schemas.microsoft.com/office/drawing/2014/main" val="289252131"/>
                    </a:ext>
                  </a:extLst>
                </a:gridCol>
                <a:gridCol w="3892266">
                  <a:extLst>
                    <a:ext uri="{9D8B030D-6E8A-4147-A177-3AD203B41FA5}">
                      <a16:colId xmlns:a16="http://schemas.microsoft.com/office/drawing/2014/main" val="2590018689"/>
                    </a:ext>
                  </a:extLst>
                </a:gridCol>
              </a:tblGrid>
              <a:tr h="453390">
                <a:tc>
                  <a:txBody>
                    <a:bodyPr/>
                    <a:lstStyle/>
                    <a:p>
                      <a:pPr marL="0" marR="0" lvl="0" indent="0" algn="ctr" defTabSz="914400" rtl="0" eaLnBrk="1" fontAlgn="auto" latinLnBrk="0" hangingPunct="1">
                        <a:lnSpc>
                          <a:spcPts val="7980"/>
                        </a:lnSpc>
                        <a:spcBef>
                          <a:spcPct val="0"/>
                        </a:spcBef>
                        <a:spcAft>
                          <a:spcPts val="0"/>
                        </a:spcAft>
                        <a:buClr>
                          <a:srgbClr val="000000"/>
                        </a:buClr>
                        <a:buSzTx/>
                        <a:buFont typeface="Arial"/>
                        <a:buNone/>
                        <a:tabLst/>
                        <a:defRPr/>
                      </a:pPr>
                      <a:r>
                        <a:rPr lang="en-US" sz="3200" b="1" i="1" u="none" kern="1200" dirty="0">
                          <a:solidFill>
                            <a:srgbClr val="0F4662"/>
                          </a:solidFill>
                          <a:latin typeface="Cormorant Garamond Bold Italics"/>
                        </a:rPr>
                        <a:t>Author</a:t>
                      </a:r>
                    </a:p>
                    <a:p>
                      <a:pPr marL="0" lvl="0" indent="0" algn="ctr" defTabSz="914400" rtl="0" eaLnBrk="1" latinLnBrk="0" hangingPunct="1">
                        <a:lnSpc>
                          <a:spcPts val="7980"/>
                        </a:lnSpc>
                        <a:spcBef>
                          <a:spcPct val="0"/>
                        </a:spcBef>
                        <a:buNone/>
                      </a:pPr>
                      <a:endParaRPr lang="en-US" sz="3200" b="1" i="1" u="none" kern="1200" dirty="0">
                        <a:solidFill>
                          <a:srgbClr val="0F4662"/>
                        </a:solidFill>
                        <a:latin typeface="Cormorant Garamond Bold Italics"/>
                      </a:endParaRPr>
                    </a:p>
                  </a:txBody>
                  <a:tcPr/>
                </a:tc>
                <a:tc>
                  <a:txBody>
                    <a:bodyPr/>
                    <a:lstStyle/>
                    <a:p>
                      <a:pPr marL="0" marR="0" lvl="0" indent="0" algn="ctr" defTabSz="914400" rtl="0" eaLnBrk="1" fontAlgn="auto" latinLnBrk="0" hangingPunct="1">
                        <a:lnSpc>
                          <a:spcPts val="7980"/>
                        </a:lnSpc>
                        <a:spcBef>
                          <a:spcPct val="0"/>
                        </a:spcBef>
                        <a:spcAft>
                          <a:spcPts val="0"/>
                        </a:spcAft>
                        <a:buClr>
                          <a:srgbClr val="000000"/>
                        </a:buClr>
                        <a:buSzTx/>
                        <a:buFont typeface="Arial"/>
                        <a:buNone/>
                        <a:tabLst/>
                        <a:defRPr/>
                      </a:pPr>
                      <a:r>
                        <a:rPr lang="en-US" sz="3200" b="1" i="1" u="none" kern="1200" dirty="0">
                          <a:solidFill>
                            <a:srgbClr val="0F4662"/>
                          </a:solidFill>
                          <a:latin typeface="Cormorant Garamond Bold Italics"/>
                        </a:rPr>
                        <a:t>Title</a:t>
                      </a:r>
                    </a:p>
                    <a:p>
                      <a:pPr marL="0" lvl="0" indent="0" algn="ctr" defTabSz="914400" rtl="0" eaLnBrk="1" latinLnBrk="0" hangingPunct="1">
                        <a:lnSpc>
                          <a:spcPts val="7980"/>
                        </a:lnSpc>
                        <a:spcBef>
                          <a:spcPct val="0"/>
                        </a:spcBef>
                        <a:buNone/>
                      </a:pPr>
                      <a:endParaRPr lang="en-US" sz="3200" b="1" i="1" u="none" kern="1200" dirty="0">
                        <a:solidFill>
                          <a:srgbClr val="0F4662"/>
                        </a:solidFill>
                        <a:latin typeface="Cormorant Garamond Bold Italics"/>
                      </a:endParaRPr>
                    </a:p>
                  </a:txBody>
                  <a:tcPr/>
                </a:tc>
                <a:tc>
                  <a:txBody>
                    <a:bodyPr/>
                    <a:lstStyle/>
                    <a:p>
                      <a:pPr marL="0" marR="0" lvl="0" indent="0" algn="ctr" defTabSz="914400" rtl="0" eaLnBrk="1" fontAlgn="auto" latinLnBrk="0" hangingPunct="1">
                        <a:lnSpc>
                          <a:spcPts val="7980"/>
                        </a:lnSpc>
                        <a:spcBef>
                          <a:spcPct val="0"/>
                        </a:spcBef>
                        <a:spcAft>
                          <a:spcPts val="0"/>
                        </a:spcAft>
                        <a:buClr>
                          <a:srgbClr val="000000"/>
                        </a:buClr>
                        <a:buSzTx/>
                        <a:buFont typeface="Arial"/>
                        <a:buNone/>
                        <a:tabLst/>
                        <a:defRPr/>
                      </a:pPr>
                      <a:r>
                        <a:rPr lang="en-US" sz="3200" b="1" i="1" kern="1200" dirty="0">
                          <a:solidFill>
                            <a:srgbClr val="0F4662"/>
                          </a:solidFill>
                          <a:latin typeface="Cormorant Garamond Bold Italics"/>
                        </a:rPr>
                        <a:t>Summary</a:t>
                      </a:r>
                    </a:p>
                    <a:p>
                      <a:pPr marL="0" lvl="0" indent="0" algn="ctr" defTabSz="914400" rtl="0" eaLnBrk="1" latinLnBrk="0" hangingPunct="1">
                        <a:lnSpc>
                          <a:spcPts val="7980"/>
                        </a:lnSpc>
                        <a:spcBef>
                          <a:spcPct val="0"/>
                        </a:spcBef>
                        <a:buNone/>
                      </a:pPr>
                      <a:endParaRPr lang="en-US" sz="3200" b="1" i="1" kern="1200" dirty="0">
                        <a:solidFill>
                          <a:srgbClr val="0F4662"/>
                        </a:solidFill>
                        <a:latin typeface="Cormorant Garamond Bold Italics"/>
                      </a:endParaRPr>
                    </a:p>
                  </a:txBody>
                  <a:tcPr/>
                </a:tc>
                <a:tc>
                  <a:txBody>
                    <a:bodyPr/>
                    <a:lstStyle/>
                    <a:p>
                      <a:pPr marL="0" marR="0" lvl="0" indent="0" algn="ctr" defTabSz="914400" rtl="0" eaLnBrk="1" fontAlgn="auto" latinLnBrk="0" hangingPunct="1">
                        <a:lnSpc>
                          <a:spcPts val="7980"/>
                        </a:lnSpc>
                        <a:spcBef>
                          <a:spcPct val="0"/>
                        </a:spcBef>
                        <a:spcAft>
                          <a:spcPts val="0"/>
                        </a:spcAft>
                        <a:buClrTx/>
                        <a:buSzTx/>
                        <a:buFontTx/>
                        <a:buNone/>
                        <a:tabLst/>
                        <a:defRPr/>
                      </a:pPr>
                      <a:r>
                        <a:rPr lang="en-IN" sz="3200" b="1" i="1" kern="1200" dirty="0">
                          <a:solidFill>
                            <a:srgbClr val="0F4662"/>
                          </a:solidFill>
                          <a:latin typeface="Cormorant Garamond Bold Italics"/>
                        </a:rPr>
                        <a:t>Findings</a:t>
                      </a:r>
                    </a:p>
                    <a:p>
                      <a:pPr marL="0" lvl="0" indent="0" algn="ctr" defTabSz="914400" rtl="0" eaLnBrk="1" latinLnBrk="0" hangingPunct="1">
                        <a:lnSpc>
                          <a:spcPts val="7980"/>
                        </a:lnSpc>
                        <a:spcBef>
                          <a:spcPct val="0"/>
                        </a:spcBef>
                      </a:pPr>
                      <a:endParaRPr lang="en-IN" sz="3200" b="1" i="1" kern="1200" dirty="0">
                        <a:solidFill>
                          <a:srgbClr val="0F4662"/>
                        </a:solidFill>
                        <a:latin typeface="Cormorant Garamond Bold Italics"/>
                      </a:endParaRPr>
                    </a:p>
                  </a:txBody>
                  <a:tcPr/>
                </a:tc>
                <a:extLst>
                  <a:ext uri="{0D108BD9-81ED-4DB2-BD59-A6C34878D82A}">
                    <a16:rowId xmlns:a16="http://schemas.microsoft.com/office/drawing/2014/main" val="1536114938"/>
                  </a:ext>
                </a:extLst>
              </a:tr>
              <a:tr h="32368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13. </a:t>
                      </a:r>
                      <a:r>
                        <a:rPr lang="en-IN" sz="1800" b="0" i="0" kern="1200" dirty="0" err="1">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Zijie</a:t>
                      </a:r>
                      <a:r>
                        <a:rPr lang="en-IN" sz="1800" b="0" i="0" kern="1200" dirty="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 Chen</a:t>
                      </a:r>
                      <a:r>
                        <a:rPr lang="en-IN" sz="1800" b="0" i="0" kern="1200" dirty="0">
                          <a:solidFill>
                            <a:schemeClr val="tx1"/>
                          </a:solidFill>
                          <a:effectLst/>
                          <a:latin typeface="+mn-lt"/>
                          <a:ea typeface="+mn-ea"/>
                          <a:cs typeface="+mn-cs"/>
                        </a:rPr>
                        <a:t>; </a:t>
                      </a:r>
                      <a:r>
                        <a:rPr lang="en-IN" sz="1800" b="0" i="0"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Li Teng</a:t>
                      </a:r>
                      <a:r>
                        <a:rPr lang="en-IN" sz="1800" b="0" i="0" kern="1200" dirty="0">
                          <a:solidFill>
                            <a:schemeClr val="tx1"/>
                          </a:solidFill>
                          <a:effectLst/>
                          <a:latin typeface="+mn-lt"/>
                          <a:ea typeface="+mn-ea"/>
                          <a:cs typeface="+mn-cs"/>
                        </a:rPr>
                        <a:t>; </a:t>
                      </a:r>
                      <a:r>
                        <a:rPr lang="en-IN" sz="1800" b="0" i="0"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Lan Xu</a:t>
                      </a:r>
                      <a:r>
                        <a:rPr lang="en-IN" sz="1800" b="0" i="0" kern="1200" dirty="0">
                          <a:solidFill>
                            <a:schemeClr val="tx1"/>
                          </a:solidFill>
                          <a:effectLst/>
                          <a:latin typeface="+mn-lt"/>
                          <a:ea typeface="+mn-ea"/>
                          <a:cs typeface="+mn-cs"/>
                        </a:rPr>
                        <a:t>; </a:t>
                      </a:r>
                      <a:r>
                        <a:rPr lang="en-IN" sz="1800" b="0" i="0" kern="1200" dirty="0">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Jingyi Yu</a:t>
                      </a:r>
                      <a:r>
                        <a:rPr lang="en-IN" sz="1800" b="0" i="0" kern="1200" dirty="0">
                          <a:solidFill>
                            <a:schemeClr val="tx1"/>
                          </a:solidFill>
                          <a:effectLst/>
                          <a:latin typeface="+mn-lt"/>
                          <a:ea typeface="+mn-ea"/>
                          <a:cs typeface="+mn-cs"/>
                        </a:rPr>
                        <a:t>; </a:t>
                      </a:r>
                      <a:r>
                        <a:rPr lang="en-IN" sz="1800" b="0" i="0" kern="1200" dirty="0" err="1">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Junrui</a:t>
                      </a:r>
                      <a:r>
                        <a:rPr lang="en-IN" sz="1800" b="0" i="0" kern="1200" dirty="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 Liang</a:t>
                      </a:r>
                      <a:endParaRPr lang="en-US"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MP-HAR: A Novel Motion-Powered Real-Time Human Activity Recognition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hlinkClick r:id="rId7">
                            <a:extLst>
                              <a:ext uri="{A12FA001-AC4F-418D-AE19-62706E023703}">
                                <ahyp:hlinkClr xmlns:ahyp="http://schemas.microsoft.com/office/drawing/2018/hyperlinkcolor" val="tx"/>
                              </a:ext>
                            </a:extLst>
                          </a:hlinkClick>
                        </a:rPr>
                        <a:t>IEEE Internet of Things Journal</a:t>
                      </a:r>
                      <a:r>
                        <a:rPr lang="en-US" sz="1800" b="0" i="0" kern="1200" dirty="0">
                          <a:solidFill>
                            <a:schemeClr val="tx1"/>
                          </a:solidFill>
                          <a:effectLst/>
                          <a:latin typeface="+mn-lt"/>
                          <a:ea typeface="+mn-ea"/>
                          <a:cs typeface="+mn-cs"/>
                        </a:rPr>
                        <a:t> ( Volume: 11, </a:t>
                      </a:r>
                      <a:r>
                        <a:rPr lang="en-US" sz="1800" b="0" i="0" kern="1200" dirty="0">
                          <a:solidFill>
                            <a:schemeClr val="tx1"/>
                          </a:solidFill>
                          <a:effectLst/>
                          <a:latin typeface="+mn-lt"/>
                          <a:ea typeface="+mn-ea"/>
                          <a:cs typeface="+mn-cs"/>
                          <a:hlinkClick r:id="rId8">
                            <a:extLst>
                              <a:ext uri="{A12FA001-AC4F-418D-AE19-62706E023703}">
                                <ahyp:hlinkClr xmlns:ahyp="http://schemas.microsoft.com/office/drawing/2018/hyperlinkcolor" val="tx"/>
                              </a:ext>
                            </a:extLst>
                          </a:hlinkClick>
                        </a:rPr>
                        <a:t>Issue: 5</a:t>
                      </a:r>
                      <a:r>
                        <a:rPr lang="en-US" sz="1800" b="0" i="0" kern="1200" dirty="0">
                          <a:solidFill>
                            <a:schemeClr val="tx1"/>
                          </a:solidFill>
                          <a:effectLst/>
                          <a:latin typeface="+mn-lt"/>
                          <a:ea typeface="+mn-ea"/>
                          <a:cs typeface="+mn-cs"/>
                        </a:rPr>
                        <a:t>, 01 March 2024)</a:t>
                      </a:r>
                      <a:endParaRPr lang="en-US" sz="1800" b="0" i="0" kern="1200" noProof="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This paper introduces MP-HAR, a motion-powered real-time human activity recognition (HAR) system that eliminates the need for chemical batteries by harvesting energy from human motion. The system integrates energy harvesting and sensing, enabling low-power, low-cost operation for IoT applications.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While MP-HAR efficiently utilizes motion energy for real-time HAR, its performance under varying environmental conditions and long-term reliability remains unexplored. Additionally, the scalability and adaptability of MP-HAR for diverse IoT applications require further investigation.</a:t>
                      </a:r>
                      <a:endParaRPr lang="en-IN" sz="1800" b="0" i="0" kern="1200" dirty="0">
                        <a:solidFill>
                          <a:schemeClr val="tx1"/>
                        </a:solidFill>
                        <a:effectLst/>
                        <a:latin typeface="+mn-lt"/>
                        <a:ea typeface="+mn-ea"/>
                        <a:cs typeface="+mn-cs"/>
                      </a:endParaRPr>
                    </a:p>
                  </a:txBody>
                  <a:tcPr/>
                </a:tc>
                <a:extLst>
                  <a:ext uri="{0D108BD9-81ED-4DB2-BD59-A6C34878D82A}">
                    <a16:rowId xmlns:a16="http://schemas.microsoft.com/office/drawing/2014/main" val="1924063127"/>
                  </a:ext>
                </a:extLst>
              </a:tr>
              <a:tr h="27110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14. </a:t>
                      </a:r>
                      <a:r>
                        <a:rPr lang="it-IT" sz="1800" b="0" i="0" kern="1200" dirty="0">
                          <a:solidFill>
                            <a:schemeClr val="tx1"/>
                          </a:solidFill>
                          <a:effectLst/>
                          <a:latin typeface="+mn-lt"/>
                          <a:ea typeface="+mn-ea"/>
                          <a:cs typeface="+mn-cs"/>
                          <a:hlinkClick r:id="rId9">
                            <a:extLst>
                              <a:ext uri="{A12FA001-AC4F-418D-AE19-62706E023703}">
                                <ahyp:hlinkClr xmlns:ahyp="http://schemas.microsoft.com/office/drawing/2018/hyperlinkcolor" val="tx"/>
                              </a:ext>
                            </a:extLst>
                          </a:hlinkClick>
                        </a:rPr>
                        <a:t>Dipanwita Thakur</a:t>
                      </a:r>
                      <a:r>
                        <a:rPr lang="it-IT" sz="1800" b="0" i="0" kern="1200" dirty="0">
                          <a:solidFill>
                            <a:schemeClr val="tx1"/>
                          </a:solidFill>
                          <a:effectLst/>
                          <a:latin typeface="+mn-lt"/>
                          <a:ea typeface="+mn-ea"/>
                          <a:cs typeface="+mn-cs"/>
                        </a:rPr>
                        <a:t>; </a:t>
                      </a:r>
                      <a:r>
                        <a:rPr lang="it-IT" sz="1800" b="0" i="0" kern="1200" dirty="0">
                          <a:solidFill>
                            <a:schemeClr val="tx1"/>
                          </a:solidFill>
                          <a:effectLst/>
                          <a:latin typeface="+mn-lt"/>
                          <a:ea typeface="+mn-ea"/>
                          <a:cs typeface="+mn-cs"/>
                          <a:hlinkClick r:id="rId10">
                            <a:extLst>
                              <a:ext uri="{A12FA001-AC4F-418D-AE19-62706E023703}">
                                <ahyp:hlinkClr xmlns:ahyp="http://schemas.microsoft.com/office/drawing/2018/hyperlinkcolor" val="tx"/>
                              </a:ext>
                            </a:extLst>
                          </a:hlinkClick>
                        </a:rPr>
                        <a:t>Antonella Guzzo</a:t>
                      </a:r>
                      <a:r>
                        <a:rPr lang="it-IT" sz="1800" b="0" i="0" kern="1200" dirty="0">
                          <a:solidFill>
                            <a:schemeClr val="tx1"/>
                          </a:solidFill>
                          <a:effectLst/>
                          <a:latin typeface="+mn-lt"/>
                          <a:ea typeface="+mn-ea"/>
                          <a:cs typeface="+mn-cs"/>
                        </a:rPr>
                        <a:t>; </a:t>
                      </a:r>
                      <a:r>
                        <a:rPr lang="it-IT" sz="1800" b="0" i="0" kern="1200" dirty="0">
                          <a:solidFill>
                            <a:schemeClr val="tx1"/>
                          </a:solidFill>
                          <a:effectLst/>
                          <a:latin typeface="+mn-lt"/>
                          <a:ea typeface="+mn-ea"/>
                          <a:cs typeface="+mn-cs"/>
                          <a:hlinkClick r:id="rId11">
                            <a:extLst>
                              <a:ext uri="{A12FA001-AC4F-418D-AE19-62706E023703}">
                                <ahyp:hlinkClr xmlns:ahyp="http://schemas.microsoft.com/office/drawing/2018/hyperlinkcolor" val="tx"/>
                              </a:ext>
                            </a:extLst>
                          </a:hlinkClick>
                        </a:rPr>
                        <a:t>Giancarlo Fortino</a:t>
                      </a:r>
                      <a:endParaRPr lang="en-US"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Intelligent Adaptive Real-Time Monitoring and Recognition System for Human Activities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Year: 2024 | Volume: 20, </a:t>
                      </a:r>
                      <a:r>
                        <a:rPr lang="en-US" sz="1800" b="0" i="0" kern="1200" dirty="0">
                          <a:solidFill>
                            <a:schemeClr val="tx1"/>
                          </a:solidFill>
                          <a:effectLst/>
                          <a:latin typeface="+mn-lt"/>
                          <a:ea typeface="+mn-ea"/>
                          <a:cs typeface="+mn-cs"/>
                          <a:hlinkClick r:id="rId12">
                            <a:extLst>
                              <a:ext uri="{A12FA001-AC4F-418D-AE19-62706E023703}">
                                <ahyp:hlinkClr xmlns:ahyp="http://schemas.microsoft.com/office/drawing/2018/hyperlinkcolor" val="tx"/>
                              </a:ext>
                            </a:extLst>
                          </a:hlinkClick>
                        </a:rPr>
                        <a:t>Issue: 11</a:t>
                      </a:r>
                      <a:r>
                        <a:rPr lang="en-US" sz="1800" b="0" i="0" kern="1200" dirty="0">
                          <a:solidFill>
                            <a:schemeClr val="tx1"/>
                          </a:solidFill>
                          <a:effectLst/>
                          <a:latin typeface="+mn-lt"/>
                          <a:ea typeface="+mn-ea"/>
                          <a:cs typeface="+mn-cs"/>
                        </a:rPr>
                        <a:t> | Journal Article | Publisher: IEEE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Flexi-HAMR is an adaptive human activity monitoring and recognition system that dynamically identifies activities using online, real-time signals. It overcomes challenges in traditional HAR systems by reducing reliance on large labeled datasets and enabling adaptability to new actions.</a:t>
                      </a:r>
                      <a:endParaRPr lang="en-GB" sz="1800" b="0" i="0" kern="1200" dirty="0">
                        <a:solidFill>
                          <a:schemeClr val="tx1"/>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While Flexi-HAMR enhances real-time adaptability, its accuracy across diverse sensor placements and orientations needs further evaluation. Additionally, the system's ability to handle complex, multi-user interactions in real-world environments remains unexplored.</a:t>
                      </a:r>
                      <a:endParaRPr lang="en-IN" sz="1800" b="0" i="0" kern="1200" dirty="0">
                        <a:solidFill>
                          <a:schemeClr val="tx1"/>
                        </a:solidFill>
                        <a:effectLst/>
                        <a:latin typeface="+mn-lt"/>
                        <a:ea typeface="+mn-ea"/>
                        <a:cs typeface="+mn-cs"/>
                      </a:endParaRPr>
                    </a:p>
                  </a:txBody>
                  <a:tcPr/>
                </a:tc>
                <a:extLst>
                  <a:ext uri="{0D108BD9-81ED-4DB2-BD59-A6C34878D82A}">
                    <a16:rowId xmlns:a16="http://schemas.microsoft.com/office/drawing/2014/main" val="3920602654"/>
                  </a:ext>
                </a:extLst>
              </a:tr>
              <a:tr h="243636">
                <a:tc>
                  <a:txBody>
                    <a:bodyPr/>
                    <a:lstStyle/>
                    <a:p>
                      <a:endParaRPr lang="en-IN" sz="800"/>
                    </a:p>
                  </a:txBody>
                  <a:tcPr/>
                </a:tc>
                <a:tc>
                  <a:txBody>
                    <a:bodyPr/>
                    <a:lstStyle/>
                    <a:p>
                      <a:endParaRPr lang="en-IN" sz="800"/>
                    </a:p>
                  </a:txBody>
                  <a:tcPr/>
                </a:tc>
                <a:tc>
                  <a:txBody>
                    <a:bodyPr/>
                    <a:lstStyle/>
                    <a:p>
                      <a:endParaRPr lang="en-IN" sz="800"/>
                    </a:p>
                  </a:txBody>
                  <a:tcPr/>
                </a:tc>
                <a:tc>
                  <a:txBody>
                    <a:bodyPr/>
                    <a:lstStyle/>
                    <a:p>
                      <a:endParaRPr lang="en-IN" sz="800" dirty="0"/>
                    </a:p>
                  </a:txBody>
                  <a:tcPr/>
                </a:tc>
                <a:extLst>
                  <a:ext uri="{0D108BD9-81ED-4DB2-BD59-A6C34878D82A}">
                    <a16:rowId xmlns:a16="http://schemas.microsoft.com/office/drawing/2014/main" val="1544939530"/>
                  </a:ext>
                </a:extLst>
              </a:tr>
            </a:tbl>
          </a:graphicData>
        </a:graphic>
      </p:graphicFrame>
    </p:spTree>
    <p:extLst>
      <p:ext uri="{BB962C8B-B14F-4D97-AF65-F5344CB8AC3E}">
        <p14:creationId xmlns:p14="http://schemas.microsoft.com/office/powerpoint/2010/main" val="651855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B573E362-8F17-0DFA-FEBB-E7C114F4A9A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49CD05F-8D18-3452-AC67-8782A4350025}"/>
              </a:ext>
            </a:extLst>
          </p:cNvPr>
          <p:cNvSpPr txBox="1"/>
          <p:nvPr/>
        </p:nvSpPr>
        <p:spPr>
          <a:xfrm>
            <a:off x="1088910" y="190500"/>
            <a:ext cx="8048163" cy="969669"/>
          </a:xfrm>
          <a:prstGeom prst="rect">
            <a:avLst/>
          </a:prstGeom>
        </p:spPr>
        <p:txBody>
          <a:bodyPr lIns="0" tIns="0" rIns="0" bIns="0" rtlCol="0" anchor="t">
            <a:spAutoFit/>
          </a:bodyPr>
          <a:lstStyle/>
          <a:p>
            <a:pPr marL="0" lvl="0" indent="0" algn="l">
              <a:lnSpc>
                <a:spcPts val="7980"/>
              </a:lnSpc>
              <a:spcBef>
                <a:spcPct val="0"/>
              </a:spcBef>
            </a:pPr>
            <a:r>
              <a:rPr lang="en-US" sz="5700" b="1" i="1" dirty="0">
                <a:solidFill>
                  <a:srgbClr val="0F4662"/>
                </a:solidFill>
                <a:latin typeface="Cormorant Garamond Bold Italics"/>
                <a:ea typeface="Cormorant Garamond Bold Italics"/>
                <a:cs typeface="Cormorant Garamond Bold Italics"/>
                <a:sym typeface="Cormorant Garamond Bold Italics"/>
              </a:rPr>
              <a:t>Literature Survey</a:t>
            </a:r>
          </a:p>
        </p:txBody>
      </p:sp>
      <p:graphicFrame>
        <p:nvGraphicFramePr>
          <p:cNvPr id="3" name="Table 2">
            <a:extLst>
              <a:ext uri="{FF2B5EF4-FFF2-40B4-BE49-F238E27FC236}">
                <a16:creationId xmlns:a16="http://schemas.microsoft.com/office/drawing/2014/main" id="{CFCD9ED0-BA07-5933-6D6F-4FFA0ED47225}"/>
              </a:ext>
            </a:extLst>
          </p:cNvPr>
          <p:cNvGraphicFramePr>
            <a:graphicFrameLocks noGrp="1"/>
          </p:cNvGraphicFramePr>
          <p:nvPr>
            <p:extLst>
              <p:ext uri="{D42A27DB-BD31-4B8C-83A1-F6EECF244321}">
                <p14:modId xmlns:p14="http://schemas.microsoft.com/office/powerpoint/2010/main" val="860250641"/>
              </p:ext>
            </p:extLst>
          </p:nvPr>
        </p:nvGraphicFramePr>
        <p:xfrm>
          <a:off x="1295400" y="1409700"/>
          <a:ext cx="15697201" cy="8176526"/>
        </p:xfrm>
        <a:graphic>
          <a:graphicData uri="http://schemas.openxmlformats.org/drawingml/2006/table">
            <a:tbl>
              <a:tblPr firstRow="1" bandRow="1"/>
              <a:tblGrid>
                <a:gridCol w="4020403">
                  <a:extLst>
                    <a:ext uri="{9D8B030D-6E8A-4147-A177-3AD203B41FA5}">
                      <a16:colId xmlns:a16="http://schemas.microsoft.com/office/drawing/2014/main" val="2356973162"/>
                    </a:ext>
                  </a:extLst>
                </a:gridCol>
                <a:gridCol w="3675797">
                  <a:extLst>
                    <a:ext uri="{9D8B030D-6E8A-4147-A177-3AD203B41FA5}">
                      <a16:colId xmlns:a16="http://schemas.microsoft.com/office/drawing/2014/main" val="3754941104"/>
                    </a:ext>
                  </a:extLst>
                </a:gridCol>
                <a:gridCol w="4108735">
                  <a:extLst>
                    <a:ext uri="{9D8B030D-6E8A-4147-A177-3AD203B41FA5}">
                      <a16:colId xmlns:a16="http://schemas.microsoft.com/office/drawing/2014/main" val="289252131"/>
                    </a:ext>
                  </a:extLst>
                </a:gridCol>
                <a:gridCol w="3892266">
                  <a:extLst>
                    <a:ext uri="{9D8B030D-6E8A-4147-A177-3AD203B41FA5}">
                      <a16:colId xmlns:a16="http://schemas.microsoft.com/office/drawing/2014/main" val="2590018689"/>
                    </a:ext>
                  </a:extLst>
                </a:gridCol>
              </a:tblGrid>
              <a:tr h="453390">
                <a:tc>
                  <a:txBody>
                    <a:bodyPr/>
                    <a:lstStyle/>
                    <a:p>
                      <a:pPr marL="0" marR="0" lvl="0" indent="0" algn="ctr" defTabSz="914400" rtl="0" eaLnBrk="1" fontAlgn="auto" latinLnBrk="0" hangingPunct="1">
                        <a:lnSpc>
                          <a:spcPts val="7980"/>
                        </a:lnSpc>
                        <a:spcBef>
                          <a:spcPct val="0"/>
                        </a:spcBef>
                        <a:spcAft>
                          <a:spcPts val="0"/>
                        </a:spcAft>
                        <a:buClr>
                          <a:srgbClr val="000000"/>
                        </a:buClr>
                        <a:buSzTx/>
                        <a:buFont typeface="Arial"/>
                        <a:buNone/>
                        <a:tabLst/>
                        <a:defRPr/>
                      </a:pPr>
                      <a:r>
                        <a:rPr lang="en-US" sz="3200" b="1" i="1" u="none" kern="1200" dirty="0">
                          <a:solidFill>
                            <a:srgbClr val="0F4662"/>
                          </a:solidFill>
                          <a:latin typeface="Cormorant Garamond Bold Italics"/>
                        </a:rPr>
                        <a:t>Author</a:t>
                      </a:r>
                    </a:p>
                    <a:p>
                      <a:pPr marL="0" lvl="0" indent="0" algn="ctr" defTabSz="914400" rtl="0" eaLnBrk="1" latinLnBrk="0" hangingPunct="1">
                        <a:lnSpc>
                          <a:spcPts val="7980"/>
                        </a:lnSpc>
                        <a:spcBef>
                          <a:spcPct val="0"/>
                        </a:spcBef>
                        <a:buNone/>
                      </a:pPr>
                      <a:endParaRPr lang="en-US" sz="3200" b="1" i="1" u="none" kern="1200" dirty="0">
                        <a:solidFill>
                          <a:srgbClr val="0F4662"/>
                        </a:solidFill>
                        <a:latin typeface="Cormorant Garamond Bold Italics"/>
                      </a:endParaRPr>
                    </a:p>
                  </a:txBody>
                  <a:tcPr/>
                </a:tc>
                <a:tc>
                  <a:txBody>
                    <a:bodyPr/>
                    <a:lstStyle/>
                    <a:p>
                      <a:pPr marL="0" marR="0" lvl="0" indent="0" algn="ctr" defTabSz="914400" rtl="0" eaLnBrk="1" fontAlgn="auto" latinLnBrk="0" hangingPunct="1">
                        <a:lnSpc>
                          <a:spcPts val="7980"/>
                        </a:lnSpc>
                        <a:spcBef>
                          <a:spcPct val="0"/>
                        </a:spcBef>
                        <a:spcAft>
                          <a:spcPts val="0"/>
                        </a:spcAft>
                        <a:buClr>
                          <a:srgbClr val="000000"/>
                        </a:buClr>
                        <a:buSzTx/>
                        <a:buFont typeface="Arial"/>
                        <a:buNone/>
                        <a:tabLst/>
                        <a:defRPr/>
                      </a:pPr>
                      <a:r>
                        <a:rPr lang="en-US" sz="3200" b="1" i="1" u="none" kern="1200" dirty="0">
                          <a:solidFill>
                            <a:srgbClr val="0F4662"/>
                          </a:solidFill>
                          <a:latin typeface="Cormorant Garamond Bold Italics"/>
                        </a:rPr>
                        <a:t>Title</a:t>
                      </a:r>
                    </a:p>
                    <a:p>
                      <a:pPr marL="0" lvl="0" indent="0" algn="ctr" defTabSz="914400" rtl="0" eaLnBrk="1" latinLnBrk="0" hangingPunct="1">
                        <a:lnSpc>
                          <a:spcPts val="7980"/>
                        </a:lnSpc>
                        <a:spcBef>
                          <a:spcPct val="0"/>
                        </a:spcBef>
                        <a:buNone/>
                      </a:pPr>
                      <a:endParaRPr lang="en-US" sz="3200" b="1" i="1" u="none" kern="1200" dirty="0">
                        <a:solidFill>
                          <a:srgbClr val="0F4662"/>
                        </a:solidFill>
                        <a:latin typeface="Cormorant Garamond Bold Italics"/>
                      </a:endParaRPr>
                    </a:p>
                  </a:txBody>
                  <a:tcPr/>
                </a:tc>
                <a:tc>
                  <a:txBody>
                    <a:bodyPr/>
                    <a:lstStyle/>
                    <a:p>
                      <a:pPr marL="0" marR="0" lvl="0" indent="0" algn="ctr" defTabSz="914400" rtl="0" eaLnBrk="1" fontAlgn="auto" latinLnBrk="0" hangingPunct="1">
                        <a:lnSpc>
                          <a:spcPts val="7980"/>
                        </a:lnSpc>
                        <a:spcBef>
                          <a:spcPct val="0"/>
                        </a:spcBef>
                        <a:spcAft>
                          <a:spcPts val="0"/>
                        </a:spcAft>
                        <a:buClr>
                          <a:srgbClr val="000000"/>
                        </a:buClr>
                        <a:buSzTx/>
                        <a:buFont typeface="Arial"/>
                        <a:buNone/>
                        <a:tabLst/>
                        <a:defRPr/>
                      </a:pPr>
                      <a:r>
                        <a:rPr lang="en-US" sz="3200" b="1" i="1" kern="1200" dirty="0">
                          <a:solidFill>
                            <a:srgbClr val="0F4662"/>
                          </a:solidFill>
                          <a:latin typeface="Cormorant Garamond Bold Italics"/>
                        </a:rPr>
                        <a:t>Summary</a:t>
                      </a:r>
                    </a:p>
                    <a:p>
                      <a:pPr marL="0" lvl="0" indent="0" algn="ctr" defTabSz="914400" rtl="0" eaLnBrk="1" latinLnBrk="0" hangingPunct="1">
                        <a:lnSpc>
                          <a:spcPts val="7980"/>
                        </a:lnSpc>
                        <a:spcBef>
                          <a:spcPct val="0"/>
                        </a:spcBef>
                        <a:buNone/>
                      </a:pPr>
                      <a:endParaRPr lang="en-US" sz="3200" b="1" i="1" kern="1200" dirty="0">
                        <a:solidFill>
                          <a:srgbClr val="0F4662"/>
                        </a:solidFill>
                        <a:latin typeface="Cormorant Garamond Bold Italics"/>
                      </a:endParaRPr>
                    </a:p>
                  </a:txBody>
                  <a:tcPr/>
                </a:tc>
                <a:tc>
                  <a:txBody>
                    <a:bodyPr/>
                    <a:lstStyle/>
                    <a:p>
                      <a:pPr marL="0" marR="0" lvl="0" indent="0" algn="ctr" defTabSz="914400" rtl="0" eaLnBrk="1" fontAlgn="auto" latinLnBrk="0" hangingPunct="1">
                        <a:lnSpc>
                          <a:spcPts val="7980"/>
                        </a:lnSpc>
                        <a:spcBef>
                          <a:spcPct val="0"/>
                        </a:spcBef>
                        <a:spcAft>
                          <a:spcPts val="0"/>
                        </a:spcAft>
                        <a:buClrTx/>
                        <a:buSzTx/>
                        <a:buFontTx/>
                        <a:buNone/>
                        <a:tabLst/>
                        <a:defRPr/>
                      </a:pPr>
                      <a:r>
                        <a:rPr lang="en-IN" sz="3200" b="1" i="1" kern="1200" dirty="0">
                          <a:solidFill>
                            <a:srgbClr val="0F4662"/>
                          </a:solidFill>
                          <a:latin typeface="Cormorant Garamond Bold Italics"/>
                        </a:rPr>
                        <a:t>Findings</a:t>
                      </a:r>
                    </a:p>
                    <a:p>
                      <a:pPr marL="0" lvl="0" indent="0" algn="ctr" defTabSz="914400" rtl="0" eaLnBrk="1" latinLnBrk="0" hangingPunct="1">
                        <a:lnSpc>
                          <a:spcPts val="7980"/>
                        </a:lnSpc>
                        <a:spcBef>
                          <a:spcPct val="0"/>
                        </a:spcBef>
                      </a:pPr>
                      <a:endParaRPr lang="en-IN" sz="3200" b="1" i="1" kern="1200" dirty="0">
                        <a:solidFill>
                          <a:srgbClr val="0F4662"/>
                        </a:solidFill>
                        <a:latin typeface="Cormorant Garamond Bold Italics"/>
                      </a:endParaRPr>
                    </a:p>
                  </a:txBody>
                  <a:tcPr/>
                </a:tc>
                <a:extLst>
                  <a:ext uri="{0D108BD9-81ED-4DB2-BD59-A6C34878D82A}">
                    <a16:rowId xmlns:a16="http://schemas.microsoft.com/office/drawing/2014/main" val="1536114938"/>
                  </a:ext>
                </a:extLst>
              </a:tr>
              <a:tr h="32368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15. </a:t>
                      </a:r>
                      <a:r>
                        <a:rPr lang="en-IN" sz="1800" b="0" i="0" kern="1200" dirty="0" err="1">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Wanguo</a:t>
                      </a:r>
                      <a:r>
                        <a:rPr lang="en-IN" sz="1800" b="0" i="0" kern="1200" dirty="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 Jiao</a:t>
                      </a:r>
                      <a:r>
                        <a:rPr lang="en-IN" sz="1800" b="0" i="0" kern="1200" dirty="0">
                          <a:solidFill>
                            <a:schemeClr val="tx1"/>
                          </a:solidFill>
                          <a:effectLst/>
                          <a:latin typeface="+mn-lt"/>
                          <a:ea typeface="+mn-ea"/>
                          <a:cs typeface="+mn-cs"/>
                        </a:rPr>
                        <a:t>; </a:t>
                      </a:r>
                      <a:r>
                        <a:rPr lang="en-IN" sz="1800" b="0" i="0"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Changsheng Zhang</a:t>
                      </a:r>
                      <a:endParaRPr lang="en-US"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An Efficient Human Activity Recognition System Using </a:t>
                      </a:r>
                      <a:r>
                        <a:rPr lang="en-US" sz="1800" b="0" i="0" kern="1200" dirty="0" err="1">
                          <a:solidFill>
                            <a:schemeClr val="tx1"/>
                          </a:solidFill>
                          <a:effectLst/>
                          <a:latin typeface="+mn-lt"/>
                          <a:ea typeface="+mn-ea"/>
                          <a:cs typeface="+mn-cs"/>
                        </a:rPr>
                        <a:t>WiFi</a:t>
                      </a:r>
                      <a:r>
                        <a:rPr lang="en-US" sz="1800" b="0" i="0" kern="1200" dirty="0">
                          <a:solidFill>
                            <a:schemeClr val="tx1"/>
                          </a:solidFill>
                          <a:effectLst/>
                          <a:latin typeface="+mn-lt"/>
                          <a:ea typeface="+mn-ea"/>
                          <a:cs typeface="+mn-cs"/>
                        </a:rPr>
                        <a:t> Channel State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Year: 2023 | Volume: 17, </a:t>
                      </a:r>
                      <a:r>
                        <a:rPr lang="en-US" sz="1800" b="0" i="0"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Issue: 4</a:t>
                      </a:r>
                      <a:r>
                        <a:rPr lang="en-US" sz="1800" b="0" i="0" kern="1200" dirty="0">
                          <a:solidFill>
                            <a:schemeClr val="tx1"/>
                          </a:solidFill>
                          <a:effectLst/>
                          <a:latin typeface="+mn-lt"/>
                          <a:ea typeface="+mn-ea"/>
                          <a:cs typeface="+mn-cs"/>
                        </a:rPr>
                        <a:t> | Journal Article | Publisher: IEEE</a:t>
                      </a:r>
                      <a:endParaRPr lang="en-US" sz="1800" b="0" i="0" kern="1200" noProof="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tx1"/>
                          </a:solidFill>
                          <a:effectLst/>
                          <a:latin typeface="+mn-lt"/>
                          <a:ea typeface="+mn-ea"/>
                          <a:cs typeface="+mn-cs"/>
                        </a:rPr>
                        <a:t>This paper presents a CSI-based HAR framework leveraging </a:t>
                      </a:r>
                      <a:r>
                        <a:rPr lang="en-IN" sz="1800" b="0" i="0" kern="1200" dirty="0" err="1">
                          <a:solidFill>
                            <a:schemeClr val="tx1"/>
                          </a:solidFill>
                          <a:effectLst/>
                          <a:latin typeface="+mn-lt"/>
                          <a:ea typeface="+mn-ea"/>
                          <a:cs typeface="+mn-cs"/>
                        </a:rPr>
                        <a:t>Gramian</a:t>
                      </a:r>
                      <a:r>
                        <a:rPr lang="en-IN" sz="1800" b="0" i="0" kern="1200" dirty="0">
                          <a:solidFill>
                            <a:schemeClr val="tx1"/>
                          </a:solidFill>
                          <a:effectLst/>
                          <a:latin typeface="+mn-lt"/>
                          <a:ea typeface="+mn-ea"/>
                          <a:cs typeface="+mn-cs"/>
                        </a:rPr>
                        <a:t> angular fields (GAFs) to enhance recognition precision while maintaining low complexity. By transforming </a:t>
                      </a:r>
                      <a:r>
                        <a:rPr lang="en-IN" sz="1800" b="0" i="0" kern="1200" dirty="0" err="1">
                          <a:solidFill>
                            <a:schemeClr val="tx1"/>
                          </a:solidFill>
                          <a:effectLst/>
                          <a:latin typeface="+mn-lt"/>
                          <a:ea typeface="+mn-ea"/>
                          <a:cs typeface="+mn-cs"/>
                        </a:rPr>
                        <a:t>WiFi</a:t>
                      </a:r>
                      <a:r>
                        <a:rPr lang="en-IN" sz="1800" b="0" i="0" kern="1200" dirty="0">
                          <a:solidFill>
                            <a:schemeClr val="tx1"/>
                          </a:solidFill>
                          <a:effectLst/>
                          <a:latin typeface="+mn-lt"/>
                          <a:ea typeface="+mn-ea"/>
                          <a:cs typeface="+mn-cs"/>
                        </a:rPr>
                        <a:t> channel state information (CSI) into CSI-GAF images and using a CNN, the model achieves high accuracy on public datasets, outperforming traditional deep learning models.</a:t>
                      </a:r>
                      <a:endParaRPr lang="en-US" sz="1800" b="0" i="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While the proposed framework demonstrates high accuracy and low complexity, its performance in dynamic real-world environments with signal interference remains untested. Additionally, the system’s scalability across different </a:t>
                      </a:r>
                      <a:r>
                        <a:rPr lang="en-US" sz="1800" b="0" i="0" kern="1200" dirty="0" err="1">
                          <a:solidFill>
                            <a:schemeClr val="tx1"/>
                          </a:solidFill>
                          <a:effectLst/>
                          <a:latin typeface="+mn-lt"/>
                          <a:ea typeface="+mn-ea"/>
                          <a:cs typeface="+mn-cs"/>
                        </a:rPr>
                        <a:t>WiFi</a:t>
                      </a:r>
                      <a:r>
                        <a:rPr lang="en-US" sz="1800" b="0" i="0" kern="1200" dirty="0">
                          <a:solidFill>
                            <a:schemeClr val="tx1"/>
                          </a:solidFill>
                          <a:effectLst/>
                          <a:latin typeface="+mn-lt"/>
                          <a:ea typeface="+mn-ea"/>
                          <a:cs typeface="+mn-cs"/>
                        </a:rPr>
                        <a:t> hardware setups needs further exploration.</a:t>
                      </a:r>
                      <a:endParaRPr lang="en-IN" sz="1800" b="0" i="0" kern="1200" dirty="0">
                        <a:solidFill>
                          <a:schemeClr val="tx1"/>
                        </a:solidFill>
                        <a:effectLst/>
                        <a:latin typeface="+mn-lt"/>
                        <a:ea typeface="+mn-ea"/>
                        <a:cs typeface="+mn-cs"/>
                      </a:endParaRPr>
                    </a:p>
                  </a:txBody>
                  <a:tcPr/>
                </a:tc>
                <a:extLst>
                  <a:ext uri="{0D108BD9-81ED-4DB2-BD59-A6C34878D82A}">
                    <a16:rowId xmlns:a16="http://schemas.microsoft.com/office/drawing/2014/main" val="1924063127"/>
                  </a:ext>
                </a:extLst>
              </a:tr>
              <a:tr h="27110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16. </a:t>
                      </a:r>
                      <a:r>
                        <a:rPr lang="en-IN" sz="1800" b="0" i="0" kern="1200" dirty="0">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Furqan Alam</a:t>
                      </a:r>
                      <a:r>
                        <a:rPr lang="en-IN" sz="1800" b="0" i="0" kern="1200" dirty="0">
                          <a:solidFill>
                            <a:schemeClr val="tx1"/>
                          </a:solidFill>
                          <a:effectLst/>
                          <a:latin typeface="+mn-lt"/>
                          <a:ea typeface="+mn-ea"/>
                          <a:cs typeface="+mn-cs"/>
                        </a:rPr>
                        <a:t>; </a:t>
                      </a:r>
                      <a:r>
                        <a:rPr lang="en-IN" sz="1800" b="0" i="0" kern="1200" dirty="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Paweł </a:t>
                      </a:r>
                      <a:r>
                        <a:rPr lang="en-IN" sz="1800" b="0" i="0" kern="1200" dirty="0" err="1">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Pławiak</a:t>
                      </a:r>
                      <a:r>
                        <a:rPr lang="en-IN" sz="1800" b="0" i="0" kern="1200" dirty="0">
                          <a:solidFill>
                            <a:schemeClr val="tx1"/>
                          </a:solidFill>
                          <a:effectLst/>
                          <a:latin typeface="+mn-lt"/>
                          <a:ea typeface="+mn-ea"/>
                          <a:cs typeface="+mn-cs"/>
                        </a:rPr>
                        <a:t>; </a:t>
                      </a:r>
                      <a:r>
                        <a:rPr lang="en-IN" sz="1800" b="0" i="0" kern="1200" dirty="0">
                          <a:solidFill>
                            <a:schemeClr val="tx1"/>
                          </a:solidFill>
                          <a:effectLst/>
                          <a:latin typeface="+mn-lt"/>
                          <a:ea typeface="+mn-ea"/>
                          <a:cs typeface="+mn-cs"/>
                          <a:hlinkClick r:id="rId7">
                            <a:extLst>
                              <a:ext uri="{A12FA001-AC4F-418D-AE19-62706E023703}">
                                <ahyp:hlinkClr xmlns:ahyp="http://schemas.microsoft.com/office/drawing/2018/hyperlinkcolor" val="tx"/>
                              </a:ext>
                            </a:extLst>
                          </a:hlinkClick>
                        </a:rPr>
                        <a:t>Ahmed </a:t>
                      </a:r>
                      <a:r>
                        <a:rPr lang="en-IN" sz="1800" b="0" i="0" kern="1200" dirty="0" err="1">
                          <a:solidFill>
                            <a:schemeClr val="tx1"/>
                          </a:solidFill>
                          <a:effectLst/>
                          <a:latin typeface="+mn-lt"/>
                          <a:ea typeface="+mn-ea"/>
                          <a:cs typeface="+mn-cs"/>
                          <a:hlinkClick r:id="rId7">
                            <a:extLst>
                              <a:ext uri="{A12FA001-AC4F-418D-AE19-62706E023703}">
                                <ahyp:hlinkClr xmlns:ahyp="http://schemas.microsoft.com/office/drawing/2018/hyperlinkcolor" val="tx"/>
                              </a:ext>
                            </a:extLst>
                          </a:hlinkClick>
                        </a:rPr>
                        <a:t>Almaghthawi</a:t>
                      </a:r>
                      <a:r>
                        <a:rPr lang="en-IN" sz="1800" b="0" i="0" kern="1200" dirty="0">
                          <a:solidFill>
                            <a:schemeClr val="tx1"/>
                          </a:solidFill>
                          <a:effectLst/>
                          <a:latin typeface="+mn-lt"/>
                          <a:ea typeface="+mn-ea"/>
                          <a:cs typeface="+mn-cs"/>
                        </a:rPr>
                        <a:t>; </a:t>
                      </a:r>
                      <a:r>
                        <a:rPr lang="en-IN" sz="1800" b="0" i="0" kern="1200" dirty="0">
                          <a:solidFill>
                            <a:schemeClr val="tx1"/>
                          </a:solidFill>
                          <a:effectLst/>
                          <a:latin typeface="+mn-lt"/>
                          <a:ea typeface="+mn-ea"/>
                          <a:cs typeface="+mn-cs"/>
                          <a:hlinkClick r:id="rId8">
                            <a:extLst>
                              <a:ext uri="{A12FA001-AC4F-418D-AE19-62706E023703}">
                                <ahyp:hlinkClr xmlns:ahyp="http://schemas.microsoft.com/office/drawing/2018/hyperlinkcolor" val="tx"/>
                              </a:ext>
                            </a:extLst>
                          </a:hlinkClick>
                        </a:rPr>
                        <a:t>Mohammad Reza </a:t>
                      </a:r>
                      <a:r>
                        <a:rPr lang="en-IN" sz="1800" b="0" i="0" kern="1200" dirty="0" err="1">
                          <a:solidFill>
                            <a:schemeClr val="tx1"/>
                          </a:solidFill>
                          <a:effectLst/>
                          <a:latin typeface="+mn-lt"/>
                          <a:ea typeface="+mn-ea"/>
                          <a:cs typeface="+mn-cs"/>
                          <a:hlinkClick r:id="rId8">
                            <a:extLst>
                              <a:ext uri="{A12FA001-AC4F-418D-AE19-62706E023703}">
                                <ahyp:hlinkClr xmlns:ahyp="http://schemas.microsoft.com/office/drawing/2018/hyperlinkcolor" val="tx"/>
                              </a:ext>
                            </a:extLst>
                          </a:hlinkClick>
                        </a:rPr>
                        <a:t>Chalak</a:t>
                      </a:r>
                      <a:r>
                        <a:rPr lang="en-IN" sz="1800" b="0" i="0" kern="1200" dirty="0">
                          <a:solidFill>
                            <a:schemeClr val="tx1"/>
                          </a:solidFill>
                          <a:effectLst/>
                          <a:latin typeface="+mn-lt"/>
                          <a:ea typeface="+mn-ea"/>
                          <a:cs typeface="+mn-cs"/>
                          <a:hlinkClick r:id="rId8">
                            <a:extLst>
                              <a:ext uri="{A12FA001-AC4F-418D-AE19-62706E023703}">
                                <ahyp:hlinkClr xmlns:ahyp="http://schemas.microsoft.com/office/drawing/2018/hyperlinkcolor" val="tx"/>
                              </a:ext>
                            </a:extLst>
                          </a:hlinkClick>
                        </a:rPr>
                        <a:t> </a:t>
                      </a:r>
                      <a:r>
                        <a:rPr lang="en-IN" sz="1800" b="0" i="0" kern="1200" dirty="0" err="1">
                          <a:solidFill>
                            <a:schemeClr val="tx1"/>
                          </a:solidFill>
                          <a:effectLst/>
                          <a:latin typeface="+mn-lt"/>
                          <a:ea typeface="+mn-ea"/>
                          <a:cs typeface="+mn-cs"/>
                          <a:hlinkClick r:id="rId8">
                            <a:extLst>
                              <a:ext uri="{A12FA001-AC4F-418D-AE19-62706E023703}">
                                <ahyp:hlinkClr xmlns:ahyp="http://schemas.microsoft.com/office/drawing/2018/hyperlinkcolor" val="tx"/>
                              </a:ext>
                            </a:extLst>
                          </a:hlinkClick>
                        </a:rPr>
                        <a:t>Qazani</a:t>
                      </a:r>
                      <a:r>
                        <a:rPr lang="en-IN" sz="1800" b="0" i="0" kern="1200" dirty="0">
                          <a:solidFill>
                            <a:schemeClr val="tx1"/>
                          </a:solidFill>
                          <a:effectLst/>
                          <a:latin typeface="+mn-lt"/>
                          <a:ea typeface="+mn-ea"/>
                          <a:cs typeface="+mn-cs"/>
                        </a:rPr>
                        <a:t>; </a:t>
                      </a:r>
                      <a:r>
                        <a:rPr lang="en-IN" sz="1800" b="0" i="0" kern="1200" dirty="0">
                          <a:solidFill>
                            <a:schemeClr val="tx1"/>
                          </a:solidFill>
                          <a:effectLst/>
                          <a:latin typeface="+mn-lt"/>
                          <a:ea typeface="+mn-ea"/>
                          <a:cs typeface="+mn-cs"/>
                          <a:hlinkClick r:id="rId9">
                            <a:extLst>
                              <a:ext uri="{A12FA001-AC4F-418D-AE19-62706E023703}">
                                <ahyp:hlinkClr xmlns:ahyp="http://schemas.microsoft.com/office/drawing/2018/hyperlinkcolor" val="tx"/>
                              </a:ext>
                            </a:extLst>
                          </a:hlinkClick>
                        </a:rPr>
                        <a:t>Sanat Mohanty</a:t>
                      </a:r>
                      <a:r>
                        <a:rPr lang="en-IN" sz="1800" b="0" i="0" kern="1200" dirty="0">
                          <a:solidFill>
                            <a:schemeClr val="tx1"/>
                          </a:solidFill>
                          <a:effectLst/>
                          <a:latin typeface="+mn-lt"/>
                          <a:ea typeface="+mn-ea"/>
                          <a:cs typeface="+mn-cs"/>
                        </a:rPr>
                        <a:t>; </a:t>
                      </a:r>
                      <a:r>
                        <a:rPr lang="en-IN" sz="1800" b="0" i="0" kern="1200" dirty="0">
                          <a:solidFill>
                            <a:schemeClr val="tx1"/>
                          </a:solidFill>
                          <a:effectLst/>
                          <a:latin typeface="+mn-lt"/>
                          <a:ea typeface="+mn-ea"/>
                          <a:cs typeface="+mn-cs"/>
                          <a:hlinkClick r:id="rId10">
                            <a:extLst>
                              <a:ext uri="{A12FA001-AC4F-418D-AE19-62706E023703}">
                                <ahyp:hlinkClr xmlns:ahyp="http://schemas.microsoft.com/office/drawing/2018/hyperlinkcolor" val="tx"/>
                              </a:ext>
                            </a:extLst>
                          </a:hlinkClick>
                        </a:rPr>
                        <a:t>and </a:t>
                      </a:r>
                      <a:r>
                        <a:rPr lang="en-IN" sz="1800" b="0" i="0" kern="1200" dirty="0" err="1">
                          <a:solidFill>
                            <a:schemeClr val="tx1"/>
                          </a:solidFill>
                          <a:effectLst/>
                          <a:latin typeface="+mn-lt"/>
                          <a:ea typeface="+mn-ea"/>
                          <a:cs typeface="+mn-cs"/>
                          <a:hlinkClick r:id="rId10">
                            <a:extLst>
                              <a:ext uri="{A12FA001-AC4F-418D-AE19-62706E023703}">
                                <ahyp:hlinkClr xmlns:ahyp="http://schemas.microsoft.com/office/drawing/2018/hyperlinkcolor" val="tx"/>
                              </a:ext>
                            </a:extLst>
                          </a:hlinkClick>
                        </a:rPr>
                        <a:t>Roohallah</a:t>
                      </a:r>
                      <a:r>
                        <a:rPr lang="en-IN" sz="1800" b="0" i="0" kern="1200" dirty="0">
                          <a:solidFill>
                            <a:schemeClr val="tx1"/>
                          </a:solidFill>
                          <a:effectLst/>
                          <a:latin typeface="+mn-lt"/>
                          <a:ea typeface="+mn-ea"/>
                          <a:cs typeface="+mn-cs"/>
                          <a:hlinkClick r:id="rId10">
                            <a:extLst>
                              <a:ext uri="{A12FA001-AC4F-418D-AE19-62706E023703}">
                                <ahyp:hlinkClr xmlns:ahyp="http://schemas.microsoft.com/office/drawing/2018/hyperlinkcolor" val="tx"/>
                              </a:ext>
                            </a:extLst>
                          </a:hlinkClick>
                        </a:rPr>
                        <a:t> </a:t>
                      </a:r>
                      <a:r>
                        <a:rPr lang="en-IN" sz="1800" b="0" i="0" kern="1200" dirty="0" err="1">
                          <a:solidFill>
                            <a:schemeClr val="tx1"/>
                          </a:solidFill>
                          <a:effectLst/>
                          <a:latin typeface="+mn-lt"/>
                          <a:ea typeface="+mn-ea"/>
                          <a:cs typeface="+mn-cs"/>
                          <a:hlinkClick r:id="rId10">
                            <a:extLst>
                              <a:ext uri="{A12FA001-AC4F-418D-AE19-62706E023703}">
                                <ahyp:hlinkClr xmlns:ahyp="http://schemas.microsoft.com/office/drawing/2018/hyperlinkcolor" val="tx"/>
                              </a:ext>
                            </a:extLst>
                          </a:hlinkClick>
                        </a:rPr>
                        <a:t>Alizadehsani</a:t>
                      </a:r>
                      <a:endParaRPr lang="en-US"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err="1">
                          <a:solidFill>
                            <a:schemeClr val="tx1"/>
                          </a:solidFill>
                          <a:effectLst/>
                          <a:latin typeface="+mn-lt"/>
                          <a:ea typeface="+mn-ea"/>
                          <a:cs typeface="+mn-cs"/>
                        </a:rPr>
                        <a:t>NeuroHAR</a:t>
                      </a:r>
                      <a:r>
                        <a:rPr lang="en-US" sz="1800" b="0" i="0" kern="1200" dirty="0">
                          <a:solidFill>
                            <a:schemeClr val="tx1"/>
                          </a:solidFill>
                          <a:effectLst/>
                          <a:latin typeface="+mn-lt"/>
                          <a:ea typeface="+mn-ea"/>
                          <a:cs typeface="+mn-cs"/>
                        </a:rPr>
                        <a:t>: A Neuroevolutionary Method for Human Activity Recognition (HAR) for Health Monitoring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Year: 2024 | </a:t>
                      </a:r>
                      <a:r>
                        <a:rPr lang="en-US" sz="1800" b="0" i="0" kern="1200" dirty="0">
                          <a:solidFill>
                            <a:schemeClr val="tx1"/>
                          </a:solidFill>
                          <a:effectLst/>
                          <a:latin typeface="+mn-lt"/>
                          <a:ea typeface="+mn-ea"/>
                          <a:cs typeface="+mn-cs"/>
                          <a:hlinkClick r:id="rId11">
                            <a:extLst>
                              <a:ext uri="{A12FA001-AC4F-418D-AE19-62706E023703}">
                                <ahyp:hlinkClr xmlns:ahyp="http://schemas.microsoft.com/office/drawing/2018/hyperlinkcolor" val="tx"/>
                              </a:ext>
                            </a:extLst>
                          </a:hlinkClick>
                        </a:rPr>
                        <a:t>Volume: 12</a:t>
                      </a:r>
                      <a:r>
                        <a:rPr lang="en-US" sz="1800" b="0" i="0" kern="1200" dirty="0">
                          <a:solidFill>
                            <a:schemeClr val="tx1"/>
                          </a:solidFill>
                          <a:effectLst/>
                          <a:latin typeface="+mn-lt"/>
                          <a:ea typeface="+mn-ea"/>
                          <a:cs typeface="+mn-cs"/>
                        </a:rPr>
                        <a:t> | Journal Article | Publisher: IEEE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err="1">
                          <a:solidFill>
                            <a:schemeClr val="tx1"/>
                          </a:solidFill>
                          <a:effectLst/>
                          <a:latin typeface="+mn-lt"/>
                          <a:ea typeface="+mn-ea"/>
                          <a:cs typeface="+mn-cs"/>
                        </a:rPr>
                        <a:t>NeuroHAR</a:t>
                      </a:r>
                      <a:r>
                        <a:rPr lang="en-US" sz="1800" b="0" i="0" kern="1200" dirty="0">
                          <a:solidFill>
                            <a:schemeClr val="tx1"/>
                          </a:solidFill>
                          <a:effectLst/>
                          <a:latin typeface="+mn-lt"/>
                          <a:ea typeface="+mn-ea"/>
                          <a:cs typeface="+mn-cs"/>
                        </a:rPr>
                        <a:t> is a neuroevolutionary HAR model that optimizes network architectures and hyperparameters dynamically, improving efficiency and adaptability over traditional ML/DL methods.</a:t>
                      </a:r>
                      <a:endParaRPr lang="en-GB" sz="1800" b="0" i="0" kern="1200" dirty="0">
                        <a:solidFill>
                          <a:schemeClr val="tx1"/>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While </a:t>
                      </a:r>
                      <a:r>
                        <a:rPr lang="en-US" sz="1800" b="0" i="0" kern="1200" dirty="0" err="1">
                          <a:solidFill>
                            <a:schemeClr val="tx1"/>
                          </a:solidFill>
                          <a:effectLst/>
                          <a:latin typeface="+mn-lt"/>
                          <a:ea typeface="+mn-ea"/>
                          <a:cs typeface="+mn-cs"/>
                        </a:rPr>
                        <a:t>NeuroHAR</a:t>
                      </a:r>
                      <a:r>
                        <a:rPr lang="en-US" sz="1800" b="0" i="0" kern="1200" dirty="0">
                          <a:solidFill>
                            <a:schemeClr val="tx1"/>
                          </a:solidFill>
                          <a:effectLst/>
                          <a:latin typeface="+mn-lt"/>
                          <a:ea typeface="+mn-ea"/>
                          <a:cs typeface="+mn-cs"/>
                        </a:rPr>
                        <a:t> improves efficiency and adaptability, its scalability across different HAR datasets and real-world scenarios needs further validation. Additionally, its performance in low-power edge devices commonly used in wearable and IoT applications remains unexplored.</a:t>
                      </a:r>
                      <a:endParaRPr lang="en-IN" sz="1800" b="0" i="0" kern="1200" dirty="0">
                        <a:solidFill>
                          <a:schemeClr val="tx1"/>
                        </a:solidFill>
                        <a:effectLst/>
                        <a:latin typeface="+mn-lt"/>
                        <a:ea typeface="+mn-ea"/>
                        <a:cs typeface="+mn-cs"/>
                      </a:endParaRPr>
                    </a:p>
                  </a:txBody>
                  <a:tcPr/>
                </a:tc>
                <a:extLst>
                  <a:ext uri="{0D108BD9-81ED-4DB2-BD59-A6C34878D82A}">
                    <a16:rowId xmlns:a16="http://schemas.microsoft.com/office/drawing/2014/main" val="3920602654"/>
                  </a:ext>
                </a:extLst>
              </a:tr>
              <a:tr h="243636">
                <a:tc>
                  <a:txBody>
                    <a:bodyPr/>
                    <a:lstStyle/>
                    <a:p>
                      <a:endParaRPr lang="en-IN" sz="800"/>
                    </a:p>
                  </a:txBody>
                  <a:tcPr/>
                </a:tc>
                <a:tc>
                  <a:txBody>
                    <a:bodyPr/>
                    <a:lstStyle/>
                    <a:p>
                      <a:endParaRPr lang="en-IN" sz="800"/>
                    </a:p>
                  </a:txBody>
                  <a:tcPr/>
                </a:tc>
                <a:tc>
                  <a:txBody>
                    <a:bodyPr/>
                    <a:lstStyle/>
                    <a:p>
                      <a:endParaRPr lang="en-IN" sz="800"/>
                    </a:p>
                  </a:txBody>
                  <a:tcPr/>
                </a:tc>
                <a:tc>
                  <a:txBody>
                    <a:bodyPr/>
                    <a:lstStyle/>
                    <a:p>
                      <a:endParaRPr lang="en-IN" sz="800" dirty="0"/>
                    </a:p>
                  </a:txBody>
                  <a:tcPr/>
                </a:tc>
                <a:extLst>
                  <a:ext uri="{0D108BD9-81ED-4DB2-BD59-A6C34878D82A}">
                    <a16:rowId xmlns:a16="http://schemas.microsoft.com/office/drawing/2014/main" val="1544939530"/>
                  </a:ext>
                </a:extLst>
              </a:tr>
            </a:tbl>
          </a:graphicData>
        </a:graphic>
      </p:graphicFrame>
    </p:spTree>
    <p:extLst>
      <p:ext uri="{BB962C8B-B14F-4D97-AF65-F5344CB8AC3E}">
        <p14:creationId xmlns:p14="http://schemas.microsoft.com/office/powerpoint/2010/main" val="941068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4" name="TextBox 4"/>
          <p:cNvSpPr txBox="1"/>
          <p:nvPr/>
        </p:nvSpPr>
        <p:spPr>
          <a:xfrm>
            <a:off x="14478000" y="-1041648"/>
            <a:ext cx="4627349" cy="10757148"/>
          </a:xfrm>
          <a:prstGeom prst="rect">
            <a:avLst/>
          </a:prstGeom>
        </p:spPr>
        <p:txBody>
          <a:bodyPr lIns="50800" tIns="50800" rIns="50800" bIns="50800" rtlCol="0" anchor="ctr"/>
          <a:lstStyle/>
          <a:p>
            <a:pPr algn="ctr">
              <a:lnSpc>
                <a:spcPts val="4079"/>
              </a:lnSpc>
            </a:pPr>
            <a:endParaRPr/>
          </a:p>
        </p:txBody>
      </p:sp>
      <p:sp>
        <p:nvSpPr>
          <p:cNvPr id="5" name="TextBox 5"/>
          <p:cNvSpPr txBox="1"/>
          <p:nvPr/>
        </p:nvSpPr>
        <p:spPr>
          <a:xfrm>
            <a:off x="1219200" y="647700"/>
            <a:ext cx="9262899" cy="995630"/>
          </a:xfrm>
          <a:prstGeom prst="rect">
            <a:avLst/>
          </a:prstGeom>
        </p:spPr>
        <p:txBody>
          <a:bodyPr lIns="0" tIns="0" rIns="0" bIns="0" rtlCol="0" anchor="t">
            <a:spAutoFit/>
          </a:bodyPr>
          <a:lstStyle/>
          <a:p>
            <a:pPr marL="0" lvl="0" indent="0" algn="l">
              <a:lnSpc>
                <a:spcPts val="8120"/>
              </a:lnSpc>
              <a:spcBef>
                <a:spcPct val="0"/>
              </a:spcBef>
            </a:pPr>
            <a:r>
              <a:rPr lang="en-US" sz="5800" b="1" i="1" dirty="0">
                <a:solidFill>
                  <a:srgbClr val="0F4662"/>
                </a:solidFill>
                <a:latin typeface="Cormorant Garamond Bold Italics"/>
                <a:ea typeface="Cormorant Garamond Bold Italics"/>
                <a:cs typeface="Cormorant Garamond Bold Italics"/>
                <a:sym typeface="Cormorant Garamond Bold Italics"/>
              </a:rPr>
              <a:t>Proposed Methodology</a:t>
            </a:r>
          </a:p>
        </p:txBody>
      </p:sp>
      <p:sp>
        <p:nvSpPr>
          <p:cNvPr id="6" name="TextBox 6"/>
          <p:cNvSpPr txBox="1"/>
          <p:nvPr/>
        </p:nvSpPr>
        <p:spPr>
          <a:xfrm>
            <a:off x="1905000" y="2420738"/>
            <a:ext cx="14745423" cy="5445523"/>
          </a:xfrm>
          <a:prstGeom prst="rect">
            <a:avLst/>
          </a:prstGeom>
        </p:spPr>
        <p:txBody>
          <a:bodyPr lIns="0" tIns="0" rIns="0" bIns="0" rtlCol="0" anchor="t">
            <a:spAutoFit/>
          </a:bodyPr>
          <a:lstStyle/>
          <a:p>
            <a:pPr algn="l">
              <a:lnSpc>
                <a:spcPts val="5439"/>
              </a:lnSpc>
            </a:pPr>
            <a:r>
              <a:rPr lang="en-US" sz="3199" dirty="0">
                <a:solidFill>
                  <a:srgbClr val="0F4662"/>
                </a:solidFill>
                <a:latin typeface="Quicksand"/>
                <a:ea typeface="Quicksand"/>
                <a:cs typeface="Quicksand"/>
                <a:sym typeface="Quicksand"/>
              </a:rPr>
              <a:t>This project aims to develop a Human Action Recognition (HAR) system to detect and classify 15 common actions, including calling, clapping, cycling, and dancing. Using Graph Neural Networks (GNNs), the system will model spatiotemporal relationships between body </a:t>
            </a:r>
            <a:r>
              <a:rPr lang="en-US" sz="3199" dirty="0" err="1">
                <a:solidFill>
                  <a:srgbClr val="0F4662"/>
                </a:solidFill>
                <a:latin typeface="Quicksand"/>
                <a:ea typeface="Quicksand"/>
                <a:cs typeface="Quicksand"/>
                <a:sym typeface="Quicksand"/>
              </a:rPr>
              <a:t>keypoints</a:t>
            </a:r>
            <a:r>
              <a:rPr lang="en-US" sz="3199" dirty="0">
                <a:solidFill>
                  <a:srgbClr val="0F4662"/>
                </a:solidFill>
                <a:latin typeface="Quicksand"/>
                <a:ea typeface="Quicksand"/>
                <a:cs typeface="Quicksand"/>
                <a:sym typeface="Quicksand"/>
              </a:rPr>
              <a:t> extracted from video data, ensuring high accuracy in distinguishing similar actions. The detected actions will be communicated to users through auditory or haptic feedback, providing visually impaired individuals with a better understanding of their surroundings.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864383" y="4214040"/>
            <a:ext cx="4344915" cy="0"/>
          </a:xfrm>
          <a:prstGeom prst="line">
            <a:avLst/>
          </a:prstGeom>
          <a:ln w="57150" cap="flat">
            <a:solidFill>
              <a:srgbClr val="7994A0"/>
            </a:solidFill>
            <a:prstDash val="solid"/>
            <a:headEnd type="none" w="sm" len="sm"/>
            <a:tailEnd type="none" w="sm" len="sm"/>
          </a:ln>
        </p:spPr>
      </p:sp>
      <p:sp>
        <p:nvSpPr>
          <p:cNvPr id="3" name="AutoShape 3"/>
          <p:cNvSpPr/>
          <p:nvPr/>
        </p:nvSpPr>
        <p:spPr>
          <a:xfrm>
            <a:off x="10622461" y="4346869"/>
            <a:ext cx="4346753" cy="0"/>
          </a:xfrm>
          <a:prstGeom prst="line">
            <a:avLst/>
          </a:prstGeom>
          <a:ln w="57150" cap="flat">
            <a:solidFill>
              <a:srgbClr val="7994A0"/>
            </a:solidFill>
            <a:prstDash val="solid"/>
            <a:headEnd type="none" w="sm" len="sm"/>
            <a:tailEnd type="none" w="sm" len="sm"/>
          </a:ln>
        </p:spPr>
      </p:sp>
      <p:sp>
        <p:nvSpPr>
          <p:cNvPr id="4" name="AutoShape 4"/>
          <p:cNvSpPr/>
          <p:nvPr/>
        </p:nvSpPr>
        <p:spPr>
          <a:xfrm flipV="1">
            <a:off x="1864383" y="7009268"/>
            <a:ext cx="4716390" cy="0"/>
          </a:xfrm>
          <a:prstGeom prst="line">
            <a:avLst/>
          </a:prstGeom>
          <a:ln w="57150" cap="flat">
            <a:solidFill>
              <a:srgbClr val="7994A0"/>
            </a:solidFill>
            <a:prstDash val="solid"/>
            <a:headEnd type="none" w="sm" len="sm"/>
            <a:tailEnd type="none" w="sm" len="sm"/>
          </a:ln>
        </p:spPr>
      </p:sp>
      <p:sp>
        <p:nvSpPr>
          <p:cNvPr id="5" name="TextBox 5"/>
          <p:cNvSpPr txBox="1"/>
          <p:nvPr/>
        </p:nvSpPr>
        <p:spPr>
          <a:xfrm>
            <a:off x="1024384" y="609234"/>
            <a:ext cx="14072064" cy="953110"/>
          </a:xfrm>
          <a:prstGeom prst="rect">
            <a:avLst/>
          </a:prstGeom>
        </p:spPr>
        <p:txBody>
          <a:bodyPr lIns="0" tIns="0" rIns="0" bIns="0" rtlCol="0" anchor="t">
            <a:spAutoFit/>
          </a:bodyPr>
          <a:lstStyle/>
          <a:p>
            <a:pPr marL="0" lvl="0" indent="0" algn="l">
              <a:lnSpc>
                <a:spcPts val="7840"/>
              </a:lnSpc>
              <a:spcBef>
                <a:spcPct val="0"/>
              </a:spcBef>
            </a:pPr>
            <a:r>
              <a:rPr lang="en-US" sz="5600" b="1" i="1">
                <a:solidFill>
                  <a:srgbClr val="0F4662"/>
                </a:solidFill>
                <a:latin typeface="Cormorant Garamond Bold Italics"/>
                <a:ea typeface="Cormorant Garamond Bold Italics"/>
                <a:cs typeface="Cormorant Garamond Bold Italics"/>
                <a:sym typeface="Cormorant Garamond Bold Italics"/>
              </a:rPr>
              <a:t>Proposed Algorithm</a:t>
            </a:r>
          </a:p>
        </p:txBody>
      </p:sp>
      <p:sp>
        <p:nvSpPr>
          <p:cNvPr id="6" name="TextBox 6"/>
          <p:cNvSpPr txBox="1"/>
          <p:nvPr/>
        </p:nvSpPr>
        <p:spPr>
          <a:xfrm>
            <a:off x="1864383" y="2932025"/>
            <a:ext cx="9235898" cy="836896"/>
          </a:xfrm>
          <a:prstGeom prst="rect">
            <a:avLst/>
          </a:prstGeom>
        </p:spPr>
        <p:txBody>
          <a:bodyPr lIns="0" tIns="0" rIns="0" bIns="0" rtlCol="0" anchor="t">
            <a:spAutoFit/>
          </a:bodyPr>
          <a:lstStyle/>
          <a:p>
            <a:pPr algn="l">
              <a:lnSpc>
                <a:spcPts val="3359"/>
              </a:lnSpc>
            </a:pPr>
            <a:r>
              <a:rPr lang="en-US" sz="2400" dirty="0">
                <a:solidFill>
                  <a:srgbClr val="0F4662"/>
                </a:solidFill>
                <a:latin typeface="Quicksand"/>
                <a:ea typeface="Quicksand"/>
                <a:cs typeface="Quicksand"/>
                <a:sym typeface="Quicksand"/>
              </a:rPr>
              <a:t>Collect datasets, extract </a:t>
            </a:r>
            <a:r>
              <a:rPr lang="en-US" sz="2400" dirty="0" err="1">
                <a:solidFill>
                  <a:srgbClr val="0F4662"/>
                </a:solidFill>
                <a:latin typeface="Quicksand"/>
                <a:ea typeface="Quicksand"/>
                <a:cs typeface="Quicksand"/>
                <a:sym typeface="Quicksand"/>
              </a:rPr>
              <a:t>keypoints</a:t>
            </a:r>
            <a:r>
              <a:rPr lang="en-US" sz="2400" dirty="0">
                <a:solidFill>
                  <a:srgbClr val="0F4662"/>
                </a:solidFill>
                <a:latin typeface="Quicksand"/>
                <a:ea typeface="Quicksand"/>
                <a:cs typeface="Quicksand"/>
                <a:sym typeface="Quicksand"/>
              </a:rPr>
              <a:t>, and </a:t>
            </a:r>
          </a:p>
          <a:p>
            <a:pPr marL="0" lvl="0" indent="0" algn="l">
              <a:lnSpc>
                <a:spcPts val="3359"/>
              </a:lnSpc>
              <a:spcBef>
                <a:spcPct val="0"/>
              </a:spcBef>
            </a:pPr>
            <a:r>
              <a:rPr lang="en-US" sz="2400" dirty="0">
                <a:solidFill>
                  <a:srgbClr val="0F4662"/>
                </a:solidFill>
                <a:latin typeface="Quicksand"/>
                <a:ea typeface="Quicksand"/>
                <a:cs typeface="Quicksand"/>
                <a:sym typeface="Quicksand"/>
              </a:rPr>
              <a:t>augment with </a:t>
            </a:r>
            <a:r>
              <a:rPr lang="en-US" sz="2400" dirty="0">
                <a:solidFill>
                  <a:srgbClr val="0F4662"/>
                </a:solidFill>
                <a:latin typeface="Quicksand"/>
                <a:sym typeface="Quicksand"/>
              </a:rPr>
              <a:t>transformations.</a:t>
            </a:r>
          </a:p>
        </p:txBody>
      </p:sp>
      <p:sp>
        <p:nvSpPr>
          <p:cNvPr id="7" name="TextBox 7"/>
          <p:cNvSpPr txBox="1"/>
          <p:nvPr/>
        </p:nvSpPr>
        <p:spPr>
          <a:xfrm>
            <a:off x="218945" y="2082364"/>
            <a:ext cx="5348229" cy="490905"/>
          </a:xfrm>
          <a:prstGeom prst="rect">
            <a:avLst/>
          </a:prstGeom>
        </p:spPr>
        <p:txBody>
          <a:bodyPr lIns="0" tIns="0" rIns="0" bIns="0" rtlCol="0" anchor="t">
            <a:spAutoFit/>
          </a:bodyPr>
          <a:lstStyle/>
          <a:p>
            <a:pPr marL="0" lvl="0" indent="0" algn="r">
              <a:lnSpc>
                <a:spcPts val="3919"/>
              </a:lnSpc>
              <a:spcBef>
                <a:spcPct val="0"/>
              </a:spcBef>
            </a:pPr>
            <a:r>
              <a:rPr lang="en-US" sz="2799" b="1">
                <a:solidFill>
                  <a:srgbClr val="0F4662"/>
                </a:solidFill>
                <a:latin typeface="Quicksand Bold"/>
                <a:ea typeface="Quicksand Bold"/>
                <a:cs typeface="Quicksand Bold"/>
                <a:sym typeface="Quicksand Bold"/>
              </a:rPr>
              <a:t>Dataset Preparation :</a:t>
            </a:r>
          </a:p>
        </p:txBody>
      </p:sp>
      <p:sp>
        <p:nvSpPr>
          <p:cNvPr id="8" name="TextBox 8"/>
          <p:cNvSpPr txBox="1"/>
          <p:nvPr/>
        </p:nvSpPr>
        <p:spPr>
          <a:xfrm>
            <a:off x="10622461" y="2932025"/>
            <a:ext cx="5959773" cy="834340"/>
          </a:xfrm>
          <a:prstGeom prst="rect">
            <a:avLst/>
          </a:prstGeom>
        </p:spPr>
        <p:txBody>
          <a:bodyPr lIns="0" tIns="0" rIns="0" bIns="0" rtlCol="0" anchor="t">
            <a:spAutoFit/>
          </a:bodyPr>
          <a:lstStyle/>
          <a:p>
            <a:pPr algn="l">
              <a:lnSpc>
                <a:spcPts val="3359"/>
              </a:lnSpc>
            </a:pPr>
            <a:r>
              <a:rPr lang="en-US" sz="2400">
                <a:solidFill>
                  <a:srgbClr val="0F4662"/>
                </a:solidFill>
                <a:latin typeface="Quicksand"/>
                <a:ea typeface="Quicksand"/>
                <a:cs typeface="Quicksand"/>
                <a:sym typeface="Quicksand"/>
              </a:rPr>
              <a:t>Represent the human body as a graph. </a:t>
            </a:r>
          </a:p>
          <a:p>
            <a:pPr marL="0" lvl="0" indent="0" algn="l">
              <a:lnSpc>
                <a:spcPts val="3359"/>
              </a:lnSpc>
              <a:spcBef>
                <a:spcPct val="0"/>
              </a:spcBef>
            </a:pPr>
            <a:r>
              <a:rPr lang="en-US" sz="2400">
                <a:solidFill>
                  <a:srgbClr val="0F4662"/>
                </a:solidFill>
                <a:latin typeface="Quicksand"/>
                <a:ea typeface="Quicksand"/>
                <a:cs typeface="Quicksand"/>
                <a:sym typeface="Quicksand"/>
              </a:rPr>
              <a:t>Normalize keypoint data for consistency. </a:t>
            </a:r>
          </a:p>
        </p:txBody>
      </p:sp>
      <p:sp>
        <p:nvSpPr>
          <p:cNvPr id="9" name="TextBox 9"/>
          <p:cNvSpPr txBox="1"/>
          <p:nvPr/>
        </p:nvSpPr>
        <p:spPr>
          <a:xfrm>
            <a:off x="10622461" y="2224324"/>
            <a:ext cx="5348229" cy="49090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Graph Construction :</a:t>
            </a:r>
          </a:p>
        </p:txBody>
      </p:sp>
      <p:sp>
        <p:nvSpPr>
          <p:cNvPr id="10" name="TextBox 10"/>
          <p:cNvSpPr txBox="1"/>
          <p:nvPr/>
        </p:nvSpPr>
        <p:spPr>
          <a:xfrm>
            <a:off x="1864383" y="5632634"/>
            <a:ext cx="5352545" cy="834340"/>
          </a:xfrm>
          <a:prstGeom prst="rect">
            <a:avLst/>
          </a:prstGeom>
        </p:spPr>
        <p:txBody>
          <a:bodyPr lIns="0" tIns="0" rIns="0" bIns="0" rtlCol="0" anchor="t">
            <a:spAutoFit/>
          </a:bodyPr>
          <a:lstStyle/>
          <a:p>
            <a:pPr algn="just">
              <a:lnSpc>
                <a:spcPts val="3359"/>
              </a:lnSpc>
            </a:pPr>
            <a:r>
              <a:rPr lang="en-US" sz="2400">
                <a:solidFill>
                  <a:srgbClr val="0F4662"/>
                </a:solidFill>
                <a:latin typeface="Quicksand"/>
                <a:ea typeface="Quicksand"/>
                <a:cs typeface="Quicksand"/>
                <a:sym typeface="Quicksand"/>
              </a:rPr>
              <a:t>Implement ST-GCNs and GATs. </a:t>
            </a:r>
          </a:p>
          <a:p>
            <a:pPr marL="0" lvl="0" indent="0" algn="just">
              <a:lnSpc>
                <a:spcPts val="3359"/>
              </a:lnSpc>
              <a:spcBef>
                <a:spcPct val="0"/>
              </a:spcBef>
            </a:pPr>
            <a:r>
              <a:rPr lang="en-US" sz="2400">
                <a:solidFill>
                  <a:srgbClr val="0F4662"/>
                </a:solidFill>
                <a:latin typeface="Quicksand"/>
                <a:ea typeface="Quicksand"/>
                <a:cs typeface="Quicksand"/>
                <a:sym typeface="Quicksand"/>
              </a:rPr>
              <a:t>Train with appropriate loss functions. </a:t>
            </a:r>
          </a:p>
        </p:txBody>
      </p:sp>
      <p:sp>
        <p:nvSpPr>
          <p:cNvPr id="11" name="TextBox 11"/>
          <p:cNvSpPr txBox="1"/>
          <p:nvPr/>
        </p:nvSpPr>
        <p:spPr>
          <a:xfrm>
            <a:off x="1864383" y="4720432"/>
            <a:ext cx="7405584" cy="49090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Graph Neural Network (GNN) Training:</a:t>
            </a:r>
          </a:p>
        </p:txBody>
      </p:sp>
      <p:sp>
        <p:nvSpPr>
          <p:cNvPr id="12" name="Freeform 12"/>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AutoShape 14"/>
          <p:cNvSpPr/>
          <p:nvPr/>
        </p:nvSpPr>
        <p:spPr>
          <a:xfrm flipV="1">
            <a:off x="10622461" y="7009268"/>
            <a:ext cx="4716390" cy="0"/>
          </a:xfrm>
          <a:prstGeom prst="line">
            <a:avLst/>
          </a:prstGeom>
          <a:ln w="57150" cap="flat">
            <a:solidFill>
              <a:srgbClr val="7994A0"/>
            </a:solidFill>
            <a:prstDash val="solid"/>
            <a:headEnd type="none" w="sm" len="sm"/>
            <a:tailEnd type="none" w="sm" len="sm"/>
          </a:ln>
        </p:spPr>
      </p:sp>
      <p:sp>
        <p:nvSpPr>
          <p:cNvPr id="15" name="TextBox 15"/>
          <p:cNvSpPr txBox="1"/>
          <p:nvPr/>
        </p:nvSpPr>
        <p:spPr>
          <a:xfrm>
            <a:off x="10757822" y="5699049"/>
            <a:ext cx="7270223" cy="834340"/>
          </a:xfrm>
          <a:prstGeom prst="rect">
            <a:avLst/>
          </a:prstGeom>
        </p:spPr>
        <p:txBody>
          <a:bodyPr lIns="0" tIns="0" rIns="0" bIns="0" rtlCol="0" anchor="t">
            <a:spAutoFit/>
          </a:bodyPr>
          <a:lstStyle/>
          <a:p>
            <a:pPr algn="l">
              <a:lnSpc>
                <a:spcPts val="3359"/>
              </a:lnSpc>
            </a:pPr>
            <a:r>
              <a:rPr lang="en-US" sz="2400">
                <a:solidFill>
                  <a:srgbClr val="0F4662"/>
                </a:solidFill>
                <a:latin typeface="Quicksand"/>
                <a:ea typeface="Quicksand"/>
                <a:cs typeface="Quicksand"/>
                <a:sym typeface="Quicksand"/>
              </a:rPr>
              <a:t>Pass graph representation through trained GNN. </a:t>
            </a:r>
          </a:p>
          <a:p>
            <a:pPr marL="0" lvl="0" indent="0" algn="l">
              <a:lnSpc>
                <a:spcPts val="3359"/>
              </a:lnSpc>
              <a:spcBef>
                <a:spcPct val="0"/>
              </a:spcBef>
            </a:pPr>
            <a:r>
              <a:rPr lang="en-US" sz="2400">
                <a:solidFill>
                  <a:srgbClr val="0F4662"/>
                </a:solidFill>
                <a:latin typeface="Quicksand"/>
                <a:ea typeface="Quicksand"/>
                <a:cs typeface="Quicksand"/>
                <a:sym typeface="Quicksand"/>
              </a:rPr>
              <a:t>Output classification label. </a:t>
            </a:r>
          </a:p>
        </p:txBody>
      </p:sp>
      <p:sp>
        <p:nvSpPr>
          <p:cNvPr id="16" name="TextBox 16"/>
          <p:cNvSpPr txBox="1"/>
          <p:nvPr/>
        </p:nvSpPr>
        <p:spPr>
          <a:xfrm>
            <a:off x="10622461" y="4720432"/>
            <a:ext cx="7405584" cy="49090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Action Recognition :</a:t>
            </a:r>
          </a:p>
        </p:txBody>
      </p:sp>
      <p:sp>
        <p:nvSpPr>
          <p:cNvPr id="17" name="AutoShape 17"/>
          <p:cNvSpPr/>
          <p:nvPr/>
        </p:nvSpPr>
        <p:spPr>
          <a:xfrm>
            <a:off x="5751565" y="9501148"/>
            <a:ext cx="4716390" cy="0"/>
          </a:xfrm>
          <a:prstGeom prst="line">
            <a:avLst/>
          </a:prstGeom>
          <a:ln w="57150" cap="flat">
            <a:solidFill>
              <a:srgbClr val="7994A0"/>
            </a:solidFill>
            <a:prstDash val="solid"/>
            <a:headEnd type="none" w="sm" len="sm"/>
            <a:tailEnd type="none" w="sm" len="sm"/>
          </a:ln>
        </p:spPr>
      </p:sp>
      <p:sp>
        <p:nvSpPr>
          <p:cNvPr id="18" name="TextBox 18"/>
          <p:cNvSpPr txBox="1"/>
          <p:nvPr/>
        </p:nvSpPr>
        <p:spPr>
          <a:xfrm>
            <a:off x="5751565" y="8195498"/>
            <a:ext cx="6182497" cy="834340"/>
          </a:xfrm>
          <a:prstGeom prst="rect">
            <a:avLst/>
          </a:prstGeom>
        </p:spPr>
        <p:txBody>
          <a:bodyPr lIns="0" tIns="0" rIns="0" bIns="0" rtlCol="0" anchor="t">
            <a:spAutoFit/>
          </a:bodyPr>
          <a:lstStyle/>
          <a:p>
            <a:pPr marL="0" lvl="0" indent="0" algn="l">
              <a:lnSpc>
                <a:spcPts val="3359"/>
              </a:lnSpc>
              <a:spcBef>
                <a:spcPct val="0"/>
              </a:spcBef>
            </a:pPr>
            <a:r>
              <a:rPr lang="en-US" sz="2400">
                <a:solidFill>
                  <a:srgbClr val="0F4662"/>
                </a:solidFill>
                <a:latin typeface="Quicksand"/>
                <a:ea typeface="Quicksand"/>
                <a:cs typeface="Quicksand"/>
                <a:sym typeface="Quicksand"/>
              </a:rPr>
              <a:t>Convert recognized action into auditory or haptic feedback. </a:t>
            </a:r>
          </a:p>
        </p:txBody>
      </p:sp>
      <p:sp>
        <p:nvSpPr>
          <p:cNvPr id="19" name="TextBox 19"/>
          <p:cNvSpPr txBox="1"/>
          <p:nvPr/>
        </p:nvSpPr>
        <p:spPr>
          <a:xfrm>
            <a:off x="5751565" y="7485518"/>
            <a:ext cx="7405584" cy="49090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 Assistive Feedback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2" name="TextBox 2"/>
          <p:cNvSpPr txBox="1"/>
          <p:nvPr/>
        </p:nvSpPr>
        <p:spPr>
          <a:xfrm>
            <a:off x="1028700" y="618759"/>
            <a:ext cx="10326591" cy="887144"/>
          </a:xfrm>
          <a:prstGeom prst="rect">
            <a:avLst/>
          </a:prstGeom>
        </p:spPr>
        <p:txBody>
          <a:bodyPr lIns="0" tIns="0" rIns="0" bIns="0" rtlCol="0" anchor="t">
            <a:spAutoFit/>
          </a:bodyPr>
          <a:lstStyle/>
          <a:p>
            <a:pPr marL="0" lvl="0" indent="0" algn="l">
              <a:lnSpc>
                <a:spcPts val="7280"/>
              </a:lnSpc>
              <a:spcBef>
                <a:spcPct val="0"/>
              </a:spcBef>
            </a:pPr>
            <a:r>
              <a:rPr lang="en-US" sz="5200" b="1" i="1" dirty="0">
                <a:solidFill>
                  <a:srgbClr val="0F4662"/>
                </a:solidFill>
                <a:latin typeface="Cormorant Garamond Bold Italics"/>
                <a:ea typeface="Cormorant Garamond Bold Italics"/>
                <a:cs typeface="Cormorant Garamond Bold Italics"/>
                <a:sym typeface="Cormorant Garamond Bold Italics"/>
              </a:rPr>
              <a:t>Architecture diagram :</a:t>
            </a:r>
          </a:p>
        </p:txBody>
      </p:sp>
      <p:sp>
        <p:nvSpPr>
          <p:cNvPr id="14" name="TextBox 13">
            <a:extLst>
              <a:ext uri="{FF2B5EF4-FFF2-40B4-BE49-F238E27FC236}">
                <a16:creationId xmlns:a16="http://schemas.microsoft.com/office/drawing/2014/main" id="{E16749EF-24CF-4A71-FB45-090379BEF689}"/>
              </a:ext>
            </a:extLst>
          </p:cNvPr>
          <p:cNvSpPr txBox="1"/>
          <p:nvPr/>
        </p:nvSpPr>
        <p:spPr>
          <a:xfrm>
            <a:off x="11376073" y="2336698"/>
            <a:ext cx="9144000" cy="369332"/>
          </a:xfrm>
          <a:prstGeom prst="rect">
            <a:avLst/>
          </a:prstGeom>
          <a:noFill/>
        </p:spPr>
        <p:txBody>
          <a:bodyPr wrap="square">
            <a:spAutoFit/>
          </a:bodyPr>
          <a:lstStyle/>
          <a:p>
            <a:endParaRPr lang="en-IN" dirty="0"/>
          </a:p>
        </p:txBody>
      </p:sp>
      <p:pic>
        <p:nvPicPr>
          <p:cNvPr id="6" name="Picture 5">
            <a:extLst>
              <a:ext uri="{FF2B5EF4-FFF2-40B4-BE49-F238E27FC236}">
                <a16:creationId xmlns:a16="http://schemas.microsoft.com/office/drawing/2014/main" id="{886C3FC2-51BD-3900-6E89-AB14A893B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171700"/>
            <a:ext cx="9906000" cy="653298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99F4EF-0A0E-127A-BEAA-43AD339646C2}"/>
              </a:ext>
            </a:extLst>
          </p:cNvPr>
          <p:cNvSpPr txBox="1"/>
          <p:nvPr/>
        </p:nvSpPr>
        <p:spPr>
          <a:xfrm>
            <a:off x="990600" y="800100"/>
            <a:ext cx="5638800" cy="892552"/>
          </a:xfrm>
          <a:prstGeom prst="rect">
            <a:avLst/>
          </a:prstGeom>
          <a:noFill/>
        </p:spPr>
        <p:txBody>
          <a:bodyPr wrap="square" rtlCol="0">
            <a:spAutoFit/>
          </a:bodyPr>
          <a:lstStyle/>
          <a:p>
            <a:r>
              <a:rPr lang="en-IN" sz="5200" b="1" i="1" dirty="0">
                <a:solidFill>
                  <a:srgbClr val="0F4662"/>
                </a:solidFill>
                <a:latin typeface="Cormorant Garamond Bold Italics"/>
              </a:rPr>
              <a:t>Implementation</a:t>
            </a:r>
            <a:r>
              <a:rPr lang="en-IN" sz="2800" b="1" dirty="0"/>
              <a:t>:</a:t>
            </a:r>
          </a:p>
        </p:txBody>
      </p:sp>
      <p:pic>
        <p:nvPicPr>
          <p:cNvPr id="6" name="Picture 5">
            <a:extLst>
              <a:ext uri="{FF2B5EF4-FFF2-40B4-BE49-F238E27FC236}">
                <a16:creationId xmlns:a16="http://schemas.microsoft.com/office/drawing/2014/main" id="{A37F5798-3643-11B5-AF99-14B5A7303188}"/>
              </a:ext>
            </a:extLst>
          </p:cNvPr>
          <p:cNvPicPr>
            <a:picLocks noChangeAspect="1"/>
          </p:cNvPicPr>
          <p:nvPr/>
        </p:nvPicPr>
        <p:blipFill>
          <a:blip r:embed="rId2"/>
          <a:stretch>
            <a:fillRect/>
          </a:stretch>
        </p:blipFill>
        <p:spPr>
          <a:xfrm>
            <a:off x="2362200" y="3086100"/>
            <a:ext cx="5791200" cy="3799475"/>
          </a:xfrm>
          <a:prstGeom prst="rect">
            <a:avLst/>
          </a:prstGeom>
        </p:spPr>
      </p:pic>
      <p:pic>
        <p:nvPicPr>
          <p:cNvPr id="10" name="Picture 9">
            <a:extLst>
              <a:ext uri="{FF2B5EF4-FFF2-40B4-BE49-F238E27FC236}">
                <a16:creationId xmlns:a16="http://schemas.microsoft.com/office/drawing/2014/main" id="{B14E338A-0C76-1F4D-8BC0-82F3BB4DEE8C}"/>
              </a:ext>
            </a:extLst>
          </p:cNvPr>
          <p:cNvPicPr>
            <a:picLocks noChangeAspect="1"/>
          </p:cNvPicPr>
          <p:nvPr/>
        </p:nvPicPr>
        <p:blipFill>
          <a:blip r:embed="rId3"/>
          <a:stretch>
            <a:fillRect/>
          </a:stretch>
        </p:blipFill>
        <p:spPr>
          <a:xfrm>
            <a:off x="6019800" y="7200900"/>
            <a:ext cx="4737654" cy="2400412"/>
          </a:xfrm>
          <a:prstGeom prst="rect">
            <a:avLst/>
          </a:prstGeom>
        </p:spPr>
      </p:pic>
      <p:pic>
        <p:nvPicPr>
          <p:cNvPr id="12" name="Picture 11">
            <a:extLst>
              <a:ext uri="{FF2B5EF4-FFF2-40B4-BE49-F238E27FC236}">
                <a16:creationId xmlns:a16="http://schemas.microsoft.com/office/drawing/2014/main" id="{15E0D7C6-F97E-0383-6F6F-656B3DB7310A}"/>
              </a:ext>
            </a:extLst>
          </p:cNvPr>
          <p:cNvPicPr>
            <a:picLocks noChangeAspect="1"/>
          </p:cNvPicPr>
          <p:nvPr/>
        </p:nvPicPr>
        <p:blipFill>
          <a:blip r:embed="rId4"/>
          <a:stretch>
            <a:fillRect/>
          </a:stretch>
        </p:blipFill>
        <p:spPr>
          <a:xfrm>
            <a:off x="8991600" y="3041718"/>
            <a:ext cx="6334412" cy="3852711"/>
          </a:xfrm>
          <a:prstGeom prst="rect">
            <a:avLst/>
          </a:prstGeom>
        </p:spPr>
      </p:pic>
      <p:sp>
        <p:nvSpPr>
          <p:cNvPr id="13" name="TextBox 12">
            <a:extLst>
              <a:ext uri="{FF2B5EF4-FFF2-40B4-BE49-F238E27FC236}">
                <a16:creationId xmlns:a16="http://schemas.microsoft.com/office/drawing/2014/main" id="{6CE78731-ACB8-B60A-67E8-805C3F2C785C}"/>
              </a:ext>
            </a:extLst>
          </p:cNvPr>
          <p:cNvSpPr txBox="1"/>
          <p:nvPr/>
        </p:nvSpPr>
        <p:spPr>
          <a:xfrm>
            <a:off x="7317424" y="1851431"/>
            <a:ext cx="2861681" cy="646331"/>
          </a:xfrm>
          <a:prstGeom prst="rect">
            <a:avLst/>
          </a:prstGeom>
          <a:noFill/>
        </p:spPr>
        <p:txBody>
          <a:bodyPr wrap="none" rtlCol="0">
            <a:spAutoFit/>
          </a:bodyPr>
          <a:lstStyle/>
          <a:p>
            <a:r>
              <a:rPr lang="en-IN" sz="3600" b="1" i="1" dirty="0">
                <a:solidFill>
                  <a:srgbClr val="0F4662"/>
                </a:solidFill>
                <a:latin typeface="Cormorant Garamond Bold Italics"/>
              </a:rPr>
              <a:t>Pose</a:t>
            </a:r>
            <a:r>
              <a:rPr lang="en-IN" sz="3600" b="1" dirty="0"/>
              <a:t> </a:t>
            </a:r>
            <a:r>
              <a:rPr lang="en-IN" sz="3600" b="1" i="1" dirty="0">
                <a:solidFill>
                  <a:srgbClr val="0F4662"/>
                </a:solidFill>
                <a:latin typeface="Cormorant Garamond Bold Italics"/>
              </a:rPr>
              <a:t>Estimation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a:extLst>
            <a:ext uri="{FF2B5EF4-FFF2-40B4-BE49-F238E27FC236}">
              <a16:creationId xmlns:a16="http://schemas.microsoft.com/office/drawing/2014/main" id="{C9E6B16E-2151-82CD-B34B-78B05C19648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BED44D6-40B3-2496-52D5-2DC4D5CE33A7}"/>
              </a:ext>
            </a:extLst>
          </p:cNvPr>
          <p:cNvSpPr txBox="1"/>
          <p:nvPr/>
        </p:nvSpPr>
        <p:spPr>
          <a:xfrm>
            <a:off x="5562600" y="1257300"/>
            <a:ext cx="9144000" cy="646331"/>
          </a:xfrm>
          <a:prstGeom prst="rect">
            <a:avLst/>
          </a:prstGeom>
          <a:noFill/>
        </p:spPr>
        <p:txBody>
          <a:bodyPr wrap="square">
            <a:spAutoFit/>
          </a:bodyPr>
          <a:lstStyle/>
          <a:p>
            <a:r>
              <a:rPr lang="en-IN" sz="3600" b="1" i="1" dirty="0">
                <a:solidFill>
                  <a:srgbClr val="0F4662"/>
                </a:solidFill>
                <a:latin typeface="Cormorant Garamond Bold Italics"/>
              </a:rPr>
              <a:t>CNN Features (ResNet18) + GCN </a:t>
            </a:r>
            <a:r>
              <a:rPr lang="en-IN" sz="1800" b="0" i="0" u="none" strike="noStrike" baseline="0" dirty="0">
                <a:solidFill>
                  <a:srgbClr val="000000"/>
                </a:solidFill>
                <a:latin typeface="Times New Roman" panose="02020603050405020304" pitchFamily="18" charset="0"/>
              </a:rPr>
              <a:t>	</a:t>
            </a:r>
          </a:p>
        </p:txBody>
      </p:sp>
      <p:pic>
        <p:nvPicPr>
          <p:cNvPr id="5" name="Picture 4">
            <a:extLst>
              <a:ext uri="{FF2B5EF4-FFF2-40B4-BE49-F238E27FC236}">
                <a16:creationId xmlns:a16="http://schemas.microsoft.com/office/drawing/2014/main" id="{58283F3A-FFBD-0A40-0687-30EA53EDD73D}"/>
              </a:ext>
            </a:extLst>
          </p:cNvPr>
          <p:cNvPicPr>
            <a:picLocks noChangeAspect="1"/>
          </p:cNvPicPr>
          <p:nvPr/>
        </p:nvPicPr>
        <p:blipFill>
          <a:blip r:embed="rId2"/>
          <a:stretch>
            <a:fillRect/>
          </a:stretch>
        </p:blipFill>
        <p:spPr>
          <a:xfrm>
            <a:off x="2133600" y="2628900"/>
            <a:ext cx="6324600" cy="6172566"/>
          </a:xfrm>
          <a:prstGeom prst="rect">
            <a:avLst/>
          </a:prstGeom>
        </p:spPr>
      </p:pic>
      <p:pic>
        <p:nvPicPr>
          <p:cNvPr id="7" name="Picture 6">
            <a:extLst>
              <a:ext uri="{FF2B5EF4-FFF2-40B4-BE49-F238E27FC236}">
                <a16:creationId xmlns:a16="http://schemas.microsoft.com/office/drawing/2014/main" id="{B4D8DBFA-82D6-873F-10A6-F060C89DD390}"/>
              </a:ext>
            </a:extLst>
          </p:cNvPr>
          <p:cNvPicPr>
            <a:picLocks noChangeAspect="1"/>
          </p:cNvPicPr>
          <p:nvPr/>
        </p:nvPicPr>
        <p:blipFill>
          <a:blip r:embed="rId3"/>
          <a:stretch>
            <a:fillRect/>
          </a:stretch>
        </p:blipFill>
        <p:spPr>
          <a:xfrm>
            <a:off x="9144000" y="2597727"/>
            <a:ext cx="6400800" cy="6075679"/>
          </a:xfrm>
          <a:prstGeom prst="rect">
            <a:avLst/>
          </a:prstGeom>
        </p:spPr>
      </p:pic>
    </p:spTree>
    <p:extLst>
      <p:ext uri="{BB962C8B-B14F-4D97-AF65-F5344CB8AC3E}">
        <p14:creationId xmlns:p14="http://schemas.microsoft.com/office/powerpoint/2010/main" val="73220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a:extLst>
            <a:ext uri="{FF2B5EF4-FFF2-40B4-BE49-F238E27FC236}">
              <a16:creationId xmlns:a16="http://schemas.microsoft.com/office/drawing/2014/main" id="{DF24EC1B-F22E-545A-3309-FC1943F5B8B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50D6409-67B6-A14F-8E4E-90D07D77E2C1}"/>
              </a:ext>
            </a:extLst>
          </p:cNvPr>
          <p:cNvPicPr>
            <a:picLocks noChangeAspect="1"/>
          </p:cNvPicPr>
          <p:nvPr/>
        </p:nvPicPr>
        <p:blipFill>
          <a:blip r:embed="rId2"/>
          <a:stretch>
            <a:fillRect/>
          </a:stretch>
        </p:blipFill>
        <p:spPr>
          <a:xfrm>
            <a:off x="1828800" y="4305300"/>
            <a:ext cx="14906892" cy="3124200"/>
          </a:xfrm>
          <a:prstGeom prst="rect">
            <a:avLst/>
          </a:prstGeom>
        </p:spPr>
      </p:pic>
      <p:sp>
        <p:nvSpPr>
          <p:cNvPr id="7" name="TextBox 6">
            <a:extLst>
              <a:ext uri="{FF2B5EF4-FFF2-40B4-BE49-F238E27FC236}">
                <a16:creationId xmlns:a16="http://schemas.microsoft.com/office/drawing/2014/main" id="{E5A8DCB6-2B3F-78D2-DC91-91D8B7D299EE}"/>
              </a:ext>
            </a:extLst>
          </p:cNvPr>
          <p:cNvSpPr txBox="1"/>
          <p:nvPr/>
        </p:nvSpPr>
        <p:spPr>
          <a:xfrm>
            <a:off x="4038600" y="1638300"/>
            <a:ext cx="9144000" cy="1754326"/>
          </a:xfrm>
          <a:prstGeom prst="rect">
            <a:avLst/>
          </a:prstGeom>
          <a:noFill/>
        </p:spPr>
        <p:txBody>
          <a:bodyPr wrap="square">
            <a:spAutoFit/>
          </a:bodyPr>
          <a:lstStyle/>
          <a:p>
            <a:pPr algn="ctr"/>
            <a:r>
              <a:rPr lang="en-IN" sz="3600" b="1" i="1" dirty="0">
                <a:solidFill>
                  <a:srgbClr val="0F4662"/>
                </a:solidFill>
                <a:latin typeface="Cormorant Garamond Bold Italics"/>
              </a:rPr>
              <a:t>CNN Features (ResNet18) + GCN </a:t>
            </a:r>
          </a:p>
          <a:p>
            <a:pPr algn="ctr"/>
            <a:r>
              <a:rPr lang="en-IN" sz="3600" b="0" i="0" u="none" strike="noStrike" baseline="0" dirty="0">
                <a:solidFill>
                  <a:srgbClr val="000000"/>
                </a:solidFill>
                <a:latin typeface="Times New Roman" panose="02020603050405020304" pitchFamily="18" charset="0"/>
              </a:rPr>
              <a:t>	</a:t>
            </a:r>
          </a:p>
          <a:p>
            <a:pPr algn="ctr"/>
            <a:r>
              <a:rPr lang="en-IN" sz="3600" b="1" i="1" dirty="0">
                <a:solidFill>
                  <a:srgbClr val="0F4662"/>
                </a:solidFill>
                <a:latin typeface="Cormorant Garamond Bold Italics"/>
              </a:rPr>
              <a:t>Output</a:t>
            </a:r>
          </a:p>
        </p:txBody>
      </p:sp>
    </p:spTree>
    <p:extLst>
      <p:ext uri="{BB962C8B-B14F-4D97-AF65-F5344CB8AC3E}">
        <p14:creationId xmlns:p14="http://schemas.microsoft.com/office/powerpoint/2010/main" val="840479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a:extLst>
            <a:ext uri="{FF2B5EF4-FFF2-40B4-BE49-F238E27FC236}">
              <a16:creationId xmlns:a16="http://schemas.microsoft.com/office/drawing/2014/main" id="{2873D944-06F5-00A5-D117-E0E9425B85F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37FE1F1-7450-57E8-255F-1960891BD730}"/>
              </a:ext>
            </a:extLst>
          </p:cNvPr>
          <p:cNvSpPr txBox="1"/>
          <p:nvPr/>
        </p:nvSpPr>
        <p:spPr>
          <a:xfrm>
            <a:off x="1447800" y="1104900"/>
            <a:ext cx="9144000" cy="769441"/>
          </a:xfrm>
          <a:prstGeom prst="rect">
            <a:avLst/>
          </a:prstGeom>
          <a:noFill/>
        </p:spPr>
        <p:txBody>
          <a:bodyPr wrap="square">
            <a:spAutoFit/>
          </a:bodyPr>
          <a:lstStyle/>
          <a:p>
            <a:r>
              <a:rPr lang="en-IN" sz="4400" b="1" i="1" dirty="0">
                <a:solidFill>
                  <a:srgbClr val="0F4662"/>
                </a:solidFill>
                <a:latin typeface="Cormorant Garamond Bold Italics"/>
              </a:rPr>
              <a:t>Results</a:t>
            </a:r>
            <a:r>
              <a:rPr lang="en-IN" sz="4400" b="1" dirty="0"/>
              <a:t>:</a:t>
            </a:r>
          </a:p>
        </p:txBody>
      </p:sp>
      <p:sp>
        <p:nvSpPr>
          <p:cNvPr id="7" name="TextBox 6">
            <a:extLst>
              <a:ext uri="{FF2B5EF4-FFF2-40B4-BE49-F238E27FC236}">
                <a16:creationId xmlns:a16="http://schemas.microsoft.com/office/drawing/2014/main" id="{177DF666-EFC3-D55D-4859-6876EC4B7450}"/>
              </a:ext>
            </a:extLst>
          </p:cNvPr>
          <p:cNvSpPr txBox="1"/>
          <p:nvPr/>
        </p:nvSpPr>
        <p:spPr>
          <a:xfrm>
            <a:off x="685800" y="3011894"/>
            <a:ext cx="9144000" cy="3508653"/>
          </a:xfrm>
          <a:prstGeom prst="rect">
            <a:avLst/>
          </a:prstGeom>
          <a:noFill/>
        </p:spPr>
        <p:txBody>
          <a:bodyPr wrap="square">
            <a:spAutoFit/>
          </a:bodyPr>
          <a:lstStyle/>
          <a:p>
            <a:pPr>
              <a:buNone/>
            </a:pPr>
            <a:endParaRPr lang="en-IN" sz="3600" b="1" i="1" dirty="0">
              <a:solidFill>
                <a:srgbClr val="0F4662"/>
              </a:solidFill>
              <a:latin typeface="Cormorant Garamond Bold Italics"/>
            </a:endParaRPr>
          </a:p>
          <a:p>
            <a:pPr>
              <a:buNone/>
            </a:pPr>
            <a:endParaRPr lang="en-IN" b="1" dirty="0"/>
          </a:p>
          <a:p>
            <a:r>
              <a:rPr lang="en-IN" sz="2400" dirty="0">
                <a:solidFill>
                  <a:srgbClr val="0F4662"/>
                </a:solidFill>
                <a:latin typeface="Quicksand"/>
              </a:rPr>
              <a:t>1. CNN Features (ResNet18) + GCN (Best Performing Model)</a:t>
            </a:r>
            <a:br>
              <a:rPr lang="en-IN" sz="2400" dirty="0">
                <a:solidFill>
                  <a:srgbClr val="0F4662"/>
                </a:solidFill>
                <a:latin typeface="Quicksand"/>
              </a:rPr>
            </a:br>
            <a:r>
              <a:rPr lang="en-IN" sz="2400" dirty="0">
                <a:solidFill>
                  <a:srgbClr val="0F4662"/>
                </a:solidFill>
                <a:latin typeface="Quicksand"/>
              </a:rPr>
              <a:t>→ Accuracy: 61.25%</a:t>
            </a:r>
          </a:p>
          <a:p>
            <a:endParaRPr lang="en-IN" sz="2400" dirty="0">
              <a:solidFill>
                <a:srgbClr val="0F4662"/>
              </a:solidFill>
              <a:latin typeface="Quicksand"/>
            </a:endParaRPr>
          </a:p>
          <a:p>
            <a:r>
              <a:rPr lang="en-IN" sz="2400" dirty="0">
                <a:solidFill>
                  <a:srgbClr val="0F4662"/>
                </a:solidFill>
                <a:latin typeface="Quicksand"/>
              </a:rPr>
              <a:t>2. Patch Embeddings + GCN</a:t>
            </a:r>
            <a:br>
              <a:rPr lang="en-IN" sz="2400" dirty="0">
                <a:solidFill>
                  <a:srgbClr val="0F4662"/>
                </a:solidFill>
                <a:latin typeface="Quicksand"/>
              </a:rPr>
            </a:br>
            <a:r>
              <a:rPr lang="en-IN" sz="2400" dirty="0">
                <a:solidFill>
                  <a:srgbClr val="0F4662"/>
                </a:solidFill>
                <a:latin typeface="Quicksand"/>
              </a:rPr>
              <a:t>→ Accuracy: 12.05%</a:t>
            </a:r>
            <a:br>
              <a:rPr lang="en-IN" sz="2400" dirty="0">
                <a:solidFill>
                  <a:srgbClr val="0F4662"/>
                </a:solidFill>
                <a:latin typeface="Quicksand"/>
              </a:rPr>
            </a:br>
            <a:r>
              <a:rPr lang="en-IN" sz="2400" dirty="0">
                <a:solidFill>
                  <a:srgbClr val="0F4662"/>
                </a:solidFill>
                <a:latin typeface="Quicksand"/>
              </a:rPr>
              <a:t>→ Limited semantic context in fixed spatial partitions</a:t>
            </a:r>
          </a:p>
          <a:p>
            <a:endParaRPr lang="en-IN" sz="2400" dirty="0">
              <a:solidFill>
                <a:srgbClr val="0F4662"/>
              </a:solidFill>
              <a:latin typeface="Quicksand"/>
            </a:endParaRPr>
          </a:p>
        </p:txBody>
      </p:sp>
      <p:pic>
        <p:nvPicPr>
          <p:cNvPr id="9" name="Picture 8">
            <a:extLst>
              <a:ext uri="{FF2B5EF4-FFF2-40B4-BE49-F238E27FC236}">
                <a16:creationId xmlns:a16="http://schemas.microsoft.com/office/drawing/2014/main" id="{31B74E9C-63E8-D4A3-4181-9D66B140A970}"/>
              </a:ext>
            </a:extLst>
          </p:cNvPr>
          <p:cNvPicPr>
            <a:picLocks noChangeAspect="1"/>
          </p:cNvPicPr>
          <p:nvPr/>
        </p:nvPicPr>
        <p:blipFill>
          <a:blip r:embed="rId2"/>
          <a:stretch>
            <a:fillRect/>
          </a:stretch>
        </p:blipFill>
        <p:spPr>
          <a:xfrm>
            <a:off x="4876800" y="7313325"/>
            <a:ext cx="7021580" cy="2057400"/>
          </a:xfrm>
          <a:prstGeom prst="rect">
            <a:avLst/>
          </a:prstGeom>
        </p:spPr>
      </p:pic>
      <p:sp>
        <p:nvSpPr>
          <p:cNvPr id="11" name="TextBox 10">
            <a:extLst>
              <a:ext uri="{FF2B5EF4-FFF2-40B4-BE49-F238E27FC236}">
                <a16:creationId xmlns:a16="http://schemas.microsoft.com/office/drawing/2014/main" id="{B20B9E21-BC61-FBD0-5220-EEB260F18A4D}"/>
              </a:ext>
            </a:extLst>
          </p:cNvPr>
          <p:cNvSpPr txBox="1"/>
          <p:nvPr/>
        </p:nvSpPr>
        <p:spPr>
          <a:xfrm>
            <a:off x="9372600" y="3804672"/>
            <a:ext cx="10896600" cy="3046988"/>
          </a:xfrm>
          <a:prstGeom prst="rect">
            <a:avLst/>
          </a:prstGeom>
          <a:noFill/>
        </p:spPr>
        <p:txBody>
          <a:bodyPr wrap="square">
            <a:spAutoFit/>
          </a:bodyPr>
          <a:lstStyle/>
          <a:p>
            <a:r>
              <a:rPr lang="en-IN" sz="2400" dirty="0">
                <a:solidFill>
                  <a:srgbClr val="0F4662"/>
                </a:solidFill>
                <a:latin typeface="Quicksand"/>
              </a:rPr>
              <a:t>3. Pose </a:t>
            </a:r>
            <a:r>
              <a:rPr lang="en-IN" sz="2400" dirty="0" err="1">
                <a:solidFill>
                  <a:srgbClr val="0F4662"/>
                </a:solidFill>
                <a:latin typeface="Quicksand"/>
              </a:rPr>
              <a:t>Keypoints</a:t>
            </a:r>
            <a:r>
              <a:rPr lang="en-IN" sz="2400" dirty="0">
                <a:solidFill>
                  <a:srgbClr val="0F4662"/>
                </a:solidFill>
                <a:latin typeface="Quicksand"/>
              </a:rPr>
              <a:t> + GCN</a:t>
            </a:r>
            <a:br>
              <a:rPr lang="en-IN" sz="2400" dirty="0">
                <a:solidFill>
                  <a:srgbClr val="0F4662"/>
                </a:solidFill>
                <a:latin typeface="Quicksand"/>
              </a:rPr>
            </a:br>
            <a:r>
              <a:rPr lang="en-IN" sz="2400" dirty="0">
                <a:solidFill>
                  <a:srgbClr val="0F4662"/>
                </a:solidFill>
                <a:latin typeface="Quicksand"/>
              </a:rPr>
              <a:t>→ Accuracy: 10.62%</a:t>
            </a:r>
            <a:br>
              <a:rPr lang="en-IN" sz="2400" dirty="0">
                <a:solidFill>
                  <a:srgbClr val="0F4662"/>
                </a:solidFill>
                <a:latin typeface="Quicksand"/>
              </a:rPr>
            </a:br>
            <a:r>
              <a:rPr lang="en-IN" sz="2400" dirty="0">
                <a:solidFill>
                  <a:srgbClr val="0F4662"/>
                </a:solidFill>
                <a:latin typeface="Quicksand"/>
              </a:rPr>
              <a:t>→ Performance impacted by missing/inconsistent </a:t>
            </a:r>
            <a:r>
              <a:rPr lang="en-IN" sz="2400" dirty="0" err="1">
                <a:solidFill>
                  <a:srgbClr val="0F4662"/>
                </a:solidFill>
                <a:latin typeface="Quicksand"/>
              </a:rPr>
              <a:t>keypoints</a:t>
            </a:r>
            <a:endParaRPr lang="en-IN" sz="2400" dirty="0">
              <a:solidFill>
                <a:srgbClr val="0F4662"/>
              </a:solidFill>
              <a:latin typeface="Quicksand"/>
            </a:endParaRPr>
          </a:p>
          <a:p>
            <a:endParaRPr lang="en-IN" sz="2400" dirty="0">
              <a:solidFill>
                <a:srgbClr val="0F4662"/>
              </a:solidFill>
              <a:latin typeface="Quicksand"/>
            </a:endParaRPr>
          </a:p>
          <a:p>
            <a:r>
              <a:rPr lang="en-IN" sz="2400" dirty="0">
                <a:solidFill>
                  <a:srgbClr val="0F4662"/>
                </a:solidFill>
                <a:latin typeface="Quicksand"/>
              </a:rPr>
              <a:t>4. Standalone CNN (ResNet18)</a:t>
            </a:r>
            <a:br>
              <a:rPr lang="en-IN" sz="2400" dirty="0">
                <a:solidFill>
                  <a:srgbClr val="0F4662"/>
                </a:solidFill>
                <a:latin typeface="Quicksand"/>
              </a:rPr>
            </a:br>
            <a:r>
              <a:rPr lang="en-IN" sz="2400" dirty="0">
                <a:solidFill>
                  <a:srgbClr val="0F4662"/>
                </a:solidFill>
                <a:latin typeface="Quicksand"/>
              </a:rPr>
              <a:t>→ Accuracy: 31.83%</a:t>
            </a:r>
            <a:br>
              <a:rPr lang="en-IN" sz="2400" dirty="0">
                <a:solidFill>
                  <a:srgbClr val="0F4662"/>
                </a:solidFill>
                <a:latin typeface="Quicksand"/>
              </a:rPr>
            </a:br>
            <a:r>
              <a:rPr lang="en-IN" sz="2400" dirty="0">
                <a:solidFill>
                  <a:srgbClr val="0F4662"/>
                </a:solidFill>
                <a:latin typeface="Quicksand"/>
              </a:rPr>
              <a:t>→ Lower than CNN-GCN, highlighting the advantage of </a:t>
            </a:r>
          </a:p>
          <a:p>
            <a:r>
              <a:rPr lang="en-IN" sz="2400" dirty="0">
                <a:solidFill>
                  <a:srgbClr val="0F4662"/>
                </a:solidFill>
                <a:latin typeface="Quicksand"/>
              </a:rPr>
              <a:t>relational </a:t>
            </a:r>
            <a:r>
              <a:rPr lang="en-IN" sz="2400" dirty="0" err="1">
                <a:solidFill>
                  <a:srgbClr val="0F4662"/>
                </a:solidFill>
                <a:latin typeface="Quicksand"/>
              </a:rPr>
              <a:t>modeling</a:t>
            </a:r>
            <a:endParaRPr lang="en-IN" sz="2400" dirty="0">
              <a:solidFill>
                <a:srgbClr val="0F4662"/>
              </a:solidFill>
              <a:latin typeface="Quicksand"/>
            </a:endParaRPr>
          </a:p>
        </p:txBody>
      </p:sp>
      <p:sp>
        <p:nvSpPr>
          <p:cNvPr id="13" name="TextBox 12">
            <a:extLst>
              <a:ext uri="{FF2B5EF4-FFF2-40B4-BE49-F238E27FC236}">
                <a16:creationId xmlns:a16="http://schemas.microsoft.com/office/drawing/2014/main" id="{BCCED903-C9C2-BCD9-D5B8-2B92A243F957}"/>
              </a:ext>
            </a:extLst>
          </p:cNvPr>
          <p:cNvSpPr txBox="1"/>
          <p:nvPr/>
        </p:nvSpPr>
        <p:spPr>
          <a:xfrm>
            <a:off x="5524500" y="2311841"/>
            <a:ext cx="10134600" cy="584775"/>
          </a:xfrm>
          <a:prstGeom prst="rect">
            <a:avLst/>
          </a:prstGeom>
          <a:noFill/>
        </p:spPr>
        <p:txBody>
          <a:bodyPr wrap="square">
            <a:spAutoFit/>
          </a:bodyPr>
          <a:lstStyle/>
          <a:p>
            <a:pPr>
              <a:buNone/>
            </a:pPr>
            <a:r>
              <a:rPr lang="en-IN" sz="3200" b="1" i="1" dirty="0">
                <a:solidFill>
                  <a:srgbClr val="0F4662"/>
                </a:solidFill>
                <a:latin typeface="Cormorant Garamond Bold Italics"/>
              </a:rPr>
              <a:t>Human Action Recognition using GCN</a:t>
            </a:r>
          </a:p>
        </p:txBody>
      </p:sp>
    </p:spTree>
    <p:extLst>
      <p:ext uri="{BB962C8B-B14F-4D97-AF65-F5344CB8AC3E}">
        <p14:creationId xmlns:p14="http://schemas.microsoft.com/office/powerpoint/2010/main" val="3175008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a:extLst>
            <a:ext uri="{FF2B5EF4-FFF2-40B4-BE49-F238E27FC236}">
              <a16:creationId xmlns:a16="http://schemas.microsoft.com/office/drawing/2014/main" id="{8FAE5F4D-85D1-193D-3750-C768D35997E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801B7CC-DA8E-E9D8-49D6-D5F434476382}"/>
              </a:ext>
            </a:extLst>
          </p:cNvPr>
          <p:cNvSpPr txBox="1"/>
          <p:nvPr/>
        </p:nvSpPr>
        <p:spPr>
          <a:xfrm>
            <a:off x="7391400" y="1104900"/>
            <a:ext cx="9144000" cy="584775"/>
          </a:xfrm>
          <a:prstGeom prst="rect">
            <a:avLst/>
          </a:prstGeom>
          <a:noFill/>
        </p:spPr>
        <p:txBody>
          <a:bodyPr wrap="square">
            <a:spAutoFit/>
          </a:bodyPr>
          <a:lstStyle/>
          <a:p>
            <a:pPr>
              <a:buNone/>
            </a:pPr>
            <a:r>
              <a:rPr lang="en-IN" sz="3200" b="1" i="1" dirty="0">
                <a:solidFill>
                  <a:srgbClr val="0F4662"/>
                </a:solidFill>
                <a:latin typeface="Cormorant Garamond Bold Italics"/>
              </a:rPr>
              <a:t>Website :</a:t>
            </a:r>
          </a:p>
        </p:txBody>
      </p:sp>
      <p:pic>
        <p:nvPicPr>
          <p:cNvPr id="5" name="Picture 4">
            <a:extLst>
              <a:ext uri="{FF2B5EF4-FFF2-40B4-BE49-F238E27FC236}">
                <a16:creationId xmlns:a16="http://schemas.microsoft.com/office/drawing/2014/main" id="{8854CEC0-E914-38E8-20F8-D60974A0B1E1}"/>
              </a:ext>
            </a:extLst>
          </p:cNvPr>
          <p:cNvPicPr>
            <a:picLocks noChangeAspect="1"/>
          </p:cNvPicPr>
          <p:nvPr/>
        </p:nvPicPr>
        <p:blipFill>
          <a:blip r:embed="rId2"/>
          <a:stretch>
            <a:fillRect/>
          </a:stretch>
        </p:blipFill>
        <p:spPr>
          <a:xfrm>
            <a:off x="3057212" y="2781300"/>
            <a:ext cx="12173576" cy="5886753"/>
          </a:xfrm>
          <a:prstGeom prst="rect">
            <a:avLst/>
          </a:prstGeom>
        </p:spPr>
      </p:pic>
    </p:spTree>
    <p:extLst>
      <p:ext uri="{BB962C8B-B14F-4D97-AF65-F5344CB8AC3E}">
        <p14:creationId xmlns:p14="http://schemas.microsoft.com/office/powerpoint/2010/main" val="766993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a:extLst>
            <a:ext uri="{FF2B5EF4-FFF2-40B4-BE49-F238E27FC236}">
              <a16:creationId xmlns:a16="http://schemas.microsoft.com/office/drawing/2014/main" id="{C5A381C3-D5B9-8A64-A854-34B282B3E9B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8B9BFE0-0DDB-F663-4D82-2CF47D3850F6}"/>
              </a:ext>
            </a:extLst>
          </p:cNvPr>
          <p:cNvSpPr txBox="1"/>
          <p:nvPr/>
        </p:nvSpPr>
        <p:spPr>
          <a:xfrm>
            <a:off x="1143000" y="266700"/>
            <a:ext cx="9906000" cy="900696"/>
          </a:xfrm>
          <a:prstGeom prst="rect">
            <a:avLst/>
          </a:prstGeom>
        </p:spPr>
        <p:txBody>
          <a:bodyPr wrap="square" lIns="0" tIns="0" rIns="0" bIns="0" rtlCol="0" anchor="t">
            <a:spAutoFit/>
          </a:bodyPr>
          <a:lstStyle/>
          <a:p>
            <a:pPr marL="0" lvl="0" indent="0" algn="l">
              <a:lnSpc>
                <a:spcPts val="7980"/>
              </a:lnSpc>
              <a:spcBef>
                <a:spcPct val="0"/>
              </a:spcBef>
            </a:pPr>
            <a:r>
              <a:rPr lang="en-US" sz="3600" b="1" i="1" dirty="0">
                <a:solidFill>
                  <a:srgbClr val="0F4662"/>
                </a:solidFill>
                <a:latin typeface="Cormorant Garamond Bold Italics"/>
                <a:ea typeface="Cormorant Garamond Bold Italics"/>
                <a:cs typeface="Cormorant Garamond Bold Italics"/>
                <a:sym typeface="Cormorant Garamond Bold Italics"/>
              </a:rPr>
              <a:t>Guide Approval: </a:t>
            </a:r>
          </a:p>
        </p:txBody>
      </p:sp>
      <p:sp>
        <p:nvSpPr>
          <p:cNvPr id="3" name="TextBox 2">
            <a:extLst>
              <a:ext uri="{FF2B5EF4-FFF2-40B4-BE49-F238E27FC236}">
                <a16:creationId xmlns:a16="http://schemas.microsoft.com/office/drawing/2014/main" id="{F9BF2150-6884-32BA-9DDE-F844A448B31B}"/>
              </a:ext>
            </a:extLst>
          </p:cNvPr>
          <p:cNvSpPr txBox="1"/>
          <p:nvPr/>
        </p:nvSpPr>
        <p:spPr>
          <a:xfrm>
            <a:off x="152400" y="2857500"/>
            <a:ext cx="15463157" cy="2031325"/>
          </a:xfrm>
          <a:prstGeom prst="rect">
            <a:avLst/>
          </a:prstGeom>
          <a:noFill/>
        </p:spPr>
        <p:txBody>
          <a:bodyPr wrap="square" rtlCol="0">
            <a:spAutoFit/>
          </a:bodyPr>
          <a:lstStyle/>
          <a:p>
            <a:pPr algn="just"/>
            <a:endParaRPr lang="en-IN" dirty="0">
              <a:solidFill>
                <a:srgbClr val="333333"/>
              </a:solidFill>
              <a:latin typeface="HelveticaNeue Regular"/>
            </a:endParaRPr>
          </a:p>
          <a:p>
            <a:pPr algn="just"/>
            <a:endParaRPr lang="en-IN" dirty="0">
              <a:solidFill>
                <a:srgbClr val="333333"/>
              </a:solidFill>
              <a:latin typeface="HelveticaNeue Regular"/>
            </a:endParaRPr>
          </a:p>
          <a:p>
            <a:pPr algn="just"/>
            <a:endParaRPr lang="en-IN" dirty="0">
              <a:solidFill>
                <a:srgbClr val="333333"/>
              </a:solidFill>
              <a:latin typeface="HelveticaNeue Regular"/>
            </a:endParaRPr>
          </a:p>
          <a:p>
            <a:pPr algn="just"/>
            <a:endParaRPr lang="en-IN" dirty="0">
              <a:solidFill>
                <a:srgbClr val="333333"/>
              </a:solidFill>
              <a:latin typeface="HelveticaNeue Regular"/>
            </a:endParaRPr>
          </a:p>
          <a:p>
            <a:pPr algn="just"/>
            <a:endParaRPr lang="en-IN" dirty="0">
              <a:solidFill>
                <a:srgbClr val="333333"/>
              </a:solidFill>
              <a:latin typeface="HelveticaNeue Regular"/>
            </a:endParaRPr>
          </a:p>
          <a:p>
            <a:pPr algn="just"/>
            <a:endParaRPr lang="en-IN" dirty="0">
              <a:solidFill>
                <a:srgbClr val="333333"/>
              </a:solidFill>
              <a:latin typeface="HelveticaNeue Regular"/>
            </a:endParaRPr>
          </a:p>
          <a:p>
            <a:pPr algn="just"/>
            <a:endParaRPr lang="en-IN" dirty="0"/>
          </a:p>
        </p:txBody>
      </p:sp>
      <p:pic>
        <p:nvPicPr>
          <p:cNvPr id="6" name="Picture 5">
            <a:extLst>
              <a:ext uri="{FF2B5EF4-FFF2-40B4-BE49-F238E27FC236}">
                <a16:creationId xmlns:a16="http://schemas.microsoft.com/office/drawing/2014/main" id="{21554A49-0FB8-7FBB-785F-67E310B11C47}"/>
              </a:ext>
            </a:extLst>
          </p:cNvPr>
          <p:cNvPicPr>
            <a:picLocks noChangeAspect="1"/>
          </p:cNvPicPr>
          <p:nvPr/>
        </p:nvPicPr>
        <p:blipFill>
          <a:blip r:embed="rId2"/>
          <a:stretch>
            <a:fillRect/>
          </a:stretch>
        </p:blipFill>
        <p:spPr>
          <a:xfrm>
            <a:off x="990600" y="2019300"/>
            <a:ext cx="7669357" cy="2769276"/>
          </a:xfrm>
          <a:prstGeom prst="rect">
            <a:avLst/>
          </a:prstGeom>
        </p:spPr>
      </p:pic>
      <p:pic>
        <p:nvPicPr>
          <p:cNvPr id="8" name="Picture 7">
            <a:extLst>
              <a:ext uri="{FF2B5EF4-FFF2-40B4-BE49-F238E27FC236}">
                <a16:creationId xmlns:a16="http://schemas.microsoft.com/office/drawing/2014/main" id="{C3DC393F-4986-47F7-3C79-35199D88A8CE}"/>
              </a:ext>
            </a:extLst>
          </p:cNvPr>
          <p:cNvPicPr>
            <a:picLocks noChangeAspect="1"/>
          </p:cNvPicPr>
          <p:nvPr/>
        </p:nvPicPr>
        <p:blipFill>
          <a:blip r:embed="rId3"/>
          <a:stretch>
            <a:fillRect/>
          </a:stretch>
        </p:blipFill>
        <p:spPr>
          <a:xfrm>
            <a:off x="9753600" y="1171441"/>
            <a:ext cx="6712273" cy="5403441"/>
          </a:xfrm>
          <a:prstGeom prst="rect">
            <a:avLst/>
          </a:prstGeom>
        </p:spPr>
      </p:pic>
      <p:pic>
        <p:nvPicPr>
          <p:cNvPr id="5" name="Picture 4">
            <a:extLst>
              <a:ext uri="{FF2B5EF4-FFF2-40B4-BE49-F238E27FC236}">
                <a16:creationId xmlns:a16="http://schemas.microsoft.com/office/drawing/2014/main" id="{D2AF8479-6D76-FAF4-05A8-C677F4EDAD4D}"/>
              </a:ext>
            </a:extLst>
          </p:cNvPr>
          <p:cNvPicPr>
            <a:picLocks noChangeAspect="1"/>
          </p:cNvPicPr>
          <p:nvPr/>
        </p:nvPicPr>
        <p:blipFill>
          <a:blip r:embed="rId4"/>
          <a:stretch>
            <a:fillRect/>
          </a:stretch>
        </p:blipFill>
        <p:spPr>
          <a:xfrm>
            <a:off x="2391894" y="5626776"/>
            <a:ext cx="6350326" cy="4083260"/>
          </a:xfrm>
          <a:prstGeom prst="rect">
            <a:avLst/>
          </a:prstGeom>
        </p:spPr>
      </p:pic>
    </p:spTree>
    <p:extLst>
      <p:ext uri="{BB962C8B-B14F-4D97-AF65-F5344CB8AC3E}">
        <p14:creationId xmlns:p14="http://schemas.microsoft.com/office/powerpoint/2010/main" val="1908353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a:extLst>
            <a:ext uri="{FF2B5EF4-FFF2-40B4-BE49-F238E27FC236}">
              <a16:creationId xmlns:a16="http://schemas.microsoft.com/office/drawing/2014/main" id="{D81D8082-8C70-BD09-7521-F4094C70B14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B7C301C-EA5A-A57B-56B8-FBECA15DD13B}"/>
              </a:ext>
            </a:extLst>
          </p:cNvPr>
          <p:cNvPicPr>
            <a:picLocks noChangeAspect="1"/>
          </p:cNvPicPr>
          <p:nvPr/>
        </p:nvPicPr>
        <p:blipFill>
          <a:blip r:embed="rId2"/>
          <a:stretch>
            <a:fillRect/>
          </a:stretch>
        </p:blipFill>
        <p:spPr>
          <a:xfrm>
            <a:off x="2819400" y="2019300"/>
            <a:ext cx="12141824" cy="6115364"/>
          </a:xfrm>
          <a:prstGeom prst="rect">
            <a:avLst/>
          </a:prstGeom>
        </p:spPr>
      </p:pic>
    </p:spTree>
    <p:extLst>
      <p:ext uri="{BB962C8B-B14F-4D97-AF65-F5344CB8AC3E}">
        <p14:creationId xmlns:p14="http://schemas.microsoft.com/office/powerpoint/2010/main" val="2766411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a:extLst>
            <a:ext uri="{FF2B5EF4-FFF2-40B4-BE49-F238E27FC236}">
              <a16:creationId xmlns:a16="http://schemas.microsoft.com/office/drawing/2014/main" id="{2FC2402D-B8BF-859D-0FE6-FE9F8E827C2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6C23A6C-C3D5-03A7-56B1-7BC43AC234A7}"/>
              </a:ext>
            </a:extLst>
          </p:cNvPr>
          <p:cNvPicPr>
            <a:picLocks noChangeAspect="1"/>
          </p:cNvPicPr>
          <p:nvPr/>
        </p:nvPicPr>
        <p:blipFill>
          <a:blip r:embed="rId2"/>
          <a:stretch>
            <a:fillRect/>
          </a:stretch>
        </p:blipFill>
        <p:spPr>
          <a:xfrm>
            <a:off x="2362200" y="1866900"/>
            <a:ext cx="13368439" cy="6781800"/>
          </a:xfrm>
          <a:prstGeom prst="rect">
            <a:avLst/>
          </a:prstGeom>
        </p:spPr>
      </p:pic>
    </p:spTree>
    <p:extLst>
      <p:ext uri="{BB962C8B-B14F-4D97-AF65-F5344CB8AC3E}">
        <p14:creationId xmlns:p14="http://schemas.microsoft.com/office/powerpoint/2010/main" val="1369959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a:extLst>
            <a:ext uri="{FF2B5EF4-FFF2-40B4-BE49-F238E27FC236}">
              <a16:creationId xmlns:a16="http://schemas.microsoft.com/office/drawing/2014/main" id="{724CE78A-8A34-E68A-BAC6-0E02BE57576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A0E2680-BA34-DC0C-93D0-062BE7DF3EED}"/>
              </a:ext>
            </a:extLst>
          </p:cNvPr>
          <p:cNvSpPr txBox="1"/>
          <p:nvPr/>
        </p:nvSpPr>
        <p:spPr>
          <a:xfrm>
            <a:off x="1143000" y="266700"/>
            <a:ext cx="9906000" cy="900696"/>
          </a:xfrm>
          <a:prstGeom prst="rect">
            <a:avLst/>
          </a:prstGeom>
        </p:spPr>
        <p:txBody>
          <a:bodyPr wrap="square" lIns="0" tIns="0" rIns="0" bIns="0" rtlCol="0" anchor="t">
            <a:spAutoFit/>
          </a:bodyPr>
          <a:lstStyle/>
          <a:p>
            <a:pPr marL="0" lvl="0" indent="0" algn="l">
              <a:lnSpc>
                <a:spcPts val="7980"/>
              </a:lnSpc>
              <a:spcBef>
                <a:spcPct val="0"/>
              </a:spcBef>
            </a:pPr>
            <a:r>
              <a:rPr lang="en-US" sz="3600" b="1" i="1" dirty="0">
                <a:solidFill>
                  <a:srgbClr val="0F4662"/>
                </a:solidFill>
                <a:latin typeface="Cormorant Garamond Bold Italics"/>
                <a:ea typeface="Cormorant Garamond Bold Italics"/>
                <a:cs typeface="Cormorant Garamond Bold Italics"/>
                <a:sym typeface="Cormorant Garamond Bold Italics"/>
              </a:rPr>
              <a:t>References : </a:t>
            </a:r>
          </a:p>
        </p:txBody>
      </p:sp>
      <p:sp>
        <p:nvSpPr>
          <p:cNvPr id="3" name="TextBox 2">
            <a:extLst>
              <a:ext uri="{FF2B5EF4-FFF2-40B4-BE49-F238E27FC236}">
                <a16:creationId xmlns:a16="http://schemas.microsoft.com/office/drawing/2014/main" id="{BF2DDF54-3F2A-0F47-2E67-C188D86E9E7B}"/>
              </a:ext>
            </a:extLst>
          </p:cNvPr>
          <p:cNvSpPr txBox="1"/>
          <p:nvPr/>
        </p:nvSpPr>
        <p:spPr>
          <a:xfrm>
            <a:off x="1371600" y="1333500"/>
            <a:ext cx="15463157" cy="10341293"/>
          </a:xfrm>
          <a:prstGeom prst="rect">
            <a:avLst/>
          </a:prstGeom>
          <a:noFill/>
        </p:spPr>
        <p:txBody>
          <a:bodyPr wrap="square" rtlCol="0">
            <a:spAutoFit/>
          </a:bodyPr>
          <a:lstStyle/>
          <a:p>
            <a:pPr algn="just"/>
            <a:r>
              <a:rPr lang="en-IN" b="0" i="0" dirty="0">
                <a:effectLst/>
                <a:latin typeface="HelveticaNeue Regular"/>
              </a:rPr>
              <a:t>1. S. Cristina, V. </a:t>
            </a:r>
            <a:r>
              <a:rPr lang="en-IN" b="0" i="0" dirty="0" err="1">
                <a:effectLst/>
                <a:latin typeface="HelveticaNeue Regular"/>
              </a:rPr>
              <a:t>Despotovic</a:t>
            </a:r>
            <a:r>
              <a:rPr lang="en-IN" b="0" i="0" dirty="0">
                <a:effectLst/>
                <a:latin typeface="HelveticaNeue Regular"/>
              </a:rPr>
              <a:t>, R. Pérez-Rodríguez and S. </a:t>
            </a:r>
            <a:r>
              <a:rPr lang="en-IN" b="0" i="0" dirty="0" err="1">
                <a:effectLst/>
                <a:latin typeface="HelveticaNeue Regular"/>
              </a:rPr>
              <a:t>Aleksic</a:t>
            </a:r>
            <a:r>
              <a:rPr lang="en-IN" b="0" i="0" dirty="0">
                <a:effectLst/>
                <a:latin typeface="HelveticaNeue Regular"/>
              </a:rPr>
              <a:t>, "Audio- and Video-Based Human Activity Recognition Systems in Healthcare," </a:t>
            </a:r>
          </a:p>
          <a:p>
            <a:pPr algn="just"/>
            <a:r>
              <a:rPr lang="en-IN" b="0" i="0" dirty="0">
                <a:effectLst/>
                <a:latin typeface="HelveticaNeue Regular"/>
              </a:rPr>
              <a:t>    in </a:t>
            </a:r>
            <a:r>
              <a:rPr lang="en-IN" b="0" i="1" dirty="0">
                <a:effectLst/>
                <a:latin typeface="HelveticaNeue Regular"/>
              </a:rPr>
              <a:t>IEEE Access</a:t>
            </a:r>
            <a:r>
              <a:rPr lang="en-IN" b="0" i="0" dirty="0">
                <a:effectLst/>
                <a:latin typeface="HelveticaNeue Regular"/>
              </a:rPr>
              <a:t>, vol. 12, pp. 8230-8245, 2024, </a:t>
            </a:r>
            <a:r>
              <a:rPr lang="en-IN" b="0" i="0" dirty="0" err="1">
                <a:effectLst/>
                <a:latin typeface="HelveticaNeue Regular"/>
              </a:rPr>
              <a:t>doi</a:t>
            </a:r>
            <a:r>
              <a:rPr lang="en-IN" b="0" i="0" dirty="0">
                <a:effectLst/>
                <a:latin typeface="HelveticaNeue Regular"/>
              </a:rPr>
              <a:t>: 10.1109/ACCESS.2024.3353138.</a:t>
            </a:r>
          </a:p>
          <a:p>
            <a:pPr algn="just"/>
            <a:endParaRPr lang="en-IN" dirty="0">
              <a:latin typeface="HelveticaNeue Regular"/>
            </a:endParaRPr>
          </a:p>
          <a:p>
            <a:pPr algn="just"/>
            <a:r>
              <a:rPr lang="en-IN" dirty="0">
                <a:latin typeface="HelveticaNeue Regular"/>
              </a:rPr>
              <a:t>2. </a:t>
            </a:r>
            <a:r>
              <a:rPr lang="en-US" b="0" i="0" dirty="0">
                <a:solidFill>
                  <a:srgbClr val="333333"/>
                </a:solidFill>
                <a:effectLst/>
                <a:latin typeface="HelveticaNeue Regular"/>
              </a:rPr>
              <a:t>W. Lin </a:t>
            </a:r>
            <a:r>
              <a:rPr lang="en-US" b="0" i="1" dirty="0">
                <a:solidFill>
                  <a:srgbClr val="333333"/>
                </a:solidFill>
                <a:effectLst/>
                <a:latin typeface="HelveticaNeue Regular"/>
              </a:rPr>
              <a:t>et al</a:t>
            </a:r>
            <a:r>
              <a:rPr lang="en-US" b="0" i="0" dirty="0">
                <a:solidFill>
                  <a:srgbClr val="333333"/>
                </a:solidFill>
                <a:effectLst/>
                <a:latin typeface="HelveticaNeue Regular"/>
              </a:rPr>
              <a:t>., "Unsupervised Video-Based Action Recognition With Imagining Motion and Perceiving Appearance," in </a:t>
            </a:r>
            <a:r>
              <a:rPr lang="en-US" b="0" i="1" dirty="0">
                <a:solidFill>
                  <a:srgbClr val="333333"/>
                </a:solidFill>
                <a:effectLst/>
                <a:latin typeface="HelveticaNeue Regular"/>
              </a:rPr>
              <a:t>IEEE Transactions on Circuits and Systems for Video Technology</a:t>
            </a:r>
            <a:r>
              <a:rPr lang="en-US" b="0" i="0" dirty="0">
                <a:solidFill>
                  <a:srgbClr val="333333"/>
                </a:solidFill>
                <a:effectLst/>
                <a:latin typeface="HelveticaNeue Regular"/>
              </a:rPr>
              <a:t>, vol. 33, no. 5, pp. 2245-2258, May 2023, </a:t>
            </a:r>
            <a:r>
              <a:rPr lang="en-US" b="0" i="0" dirty="0" err="1">
                <a:solidFill>
                  <a:srgbClr val="333333"/>
                </a:solidFill>
                <a:effectLst/>
                <a:latin typeface="HelveticaNeue Regular"/>
              </a:rPr>
              <a:t>doi</a:t>
            </a:r>
            <a:r>
              <a:rPr lang="en-US" b="0" i="0" dirty="0">
                <a:solidFill>
                  <a:srgbClr val="333333"/>
                </a:solidFill>
                <a:effectLst/>
                <a:latin typeface="HelveticaNeue Regular"/>
              </a:rPr>
              <a:t>: 10.1109/TCSVT.2022.3221280.</a:t>
            </a:r>
          </a:p>
          <a:p>
            <a:pPr algn="just"/>
            <a:endParaRPr lang="en-US" u="sng" dirty="0">
              <a:latin typeface="Arial" panose="020B0604020202020204" pitchFamily="34" charset="0"/>
            </a:endParaRPr>
          </a:p>
          <a:p>
            <a:pPr algn="just"/>
            <a:r>
              <a:rPr lang="en-US" u="sng" dirty="0">
                <a:latin typeface="Arial" panose="020B0604020202020204" pitchFamily="34" charset="0"/>
              </a:rPr>
              <a:t>3. </a:t>
            </a:r>
            <a:r>
              <a:rPr lang="en-US" b="0" i="0" dirty="0">
                <a:effectLst/>
                <a:latin typeface="Merriweather Sans" pitchFamily="2" charset="0"/>
              </a:rPr>
              <a:t>Yin, H., Sinnott, R.O. &amp; </a:t>
            </a:r>
            <a:r>
              <a:rPr lang="en-US" b="0" i="0" dirty="0" err="1">
                <a:effectLst/>
                <a:latin typeface="Merriweather Sans" pitchFamily="2" charset="0"/>
              </a:rPr>
              <a:t>Jayaputera</a:t>
            </a:r>
            <a:r>
              <a:rPr lang="en-US" b="0" i="0" dirty="0">
                <a:effectLst/>
                <a:latin typeface="Merriweather Sans" pitchFamily="2" charset="0"/>
              </a:rPr>
              <a:t>, G.T. A survey of video-based human action recognition in team sports. </a:t>
            </a:r>
            <a:r>
              <a:rPr lang="en-US" b="0" i="1" dirty="0" err="1">
                <a:effectLst/>
                <a:latin typeface="Merriweather Sans" pitchFamily="2" charset="0"/>
              </a:rPr>
              <a:t>Artif</a:t>
            </a:r>
            <a:r>
              <a:rPr lang="en-US" b="0" i="1" dirty="0">
                <a:effectLst/>
                <a:latin typeface="Merriweather Sans" pitchFamily="2" charset="0"/>
              </a:rPr>
              <a:t> </a:t>
            </a:r>
            <a:r>
              <a:rPr lang="en-US" b="0" i="1" dirty="0" err="1">
                <a:effectLst/>
                <a:latin typeface="Merriweather Sans" pitchFamily="2" charset="0"/>
              </a:rPr>
              <a:t>Intell</a:t>
            </a:r>
            <a:r>
              <a:rPr lang="en-US" b="0" i="1" dirty="0">
                <a:effectLst/>
                <a:latin typeface="Merriweather Sans" pitchFamily="2" charset="0"/>
              </a:rPr>
              <a:t> Rev</a:t>
            </a:r>
            <a:r>
              <a:rPr lang="en-US" b="0" i="0" dirty="0">
                <a:effectLst/>
                <a:latin typeface="Merriweather Sans" pitchFamily="2" charset="0"/>
              </a:rPr>
              <a:t> </a:t>
            </a:r>
            <a:r>
              <a:rPr lang="en-US" b="1" i="0" dirty="0">
                <a:effectLst/>
                <a:latin typeface="Merriweather Sans" pitchFamily="2" charset="0"/>
              </a:rPr>
              <a:t>57</a:t>
            </a:r>
            <a:r>
              <a:rPr lang="en-US" b="0" i="0" dirty="0">
                <a:effectLst/>
                <a:latin typeface="Merriweather Sans" pitchFamily="2" charset="0"/>
              </a:rPr>
              <a:t>, 293 (2024). https://doi.org/10.1007/s10462-024-10934-9</a:t>
            </a:r>
            <a:endParaRPr lang="en-IN" dirty="0">
              <a:latin typeface="HelveticaNeue Regular"/>
            </a:endParaRPr>
          </a:p>
          <a:p>
            <a:pPr algn="just"/>
            <a:endParaRPr lang="en-IN" dirty="0">
              <a:latin typeface="HelveticaNeue Regular"/>
            </a:endParaRPr>
          </a:p>
          <a:p>
            <a:pPr algn="just"/>
            <a:r>
              <a:rPr lang="en-IN" dirty="0">
                <a:latin typeface="HelveticaNeue Regular"/>
              </a:rPr>
              <a:t>4. </a:t>
            </a:r>
            <a:r>
              <a:rPr lang="en-US" b="0" i="0" dirty="0">
                <a:effectLst/>
                <a:latin typeface="Merriweather Sans" pitchFamily="2" charset="0"/>
              </a:rPr>
              <a:t>Kumar, P., Chauhan, S. &amp; Awasthi, L.K. Human Activity Recognition (HAR) Using Deep Learning: Review, Methodologies, Progress and Future Research Directions. </a:t>
            </a:r>
            <a:r>
              <a:rPr lang="en-US" b="0" i="1" dirty="0">
                <a:effectLst/>
                <a:latin typeface="Merriweather Sans" pitchFamily="2" charset="0"/>
              </a:rPr>
              <a:t>Arch </a:t>
            </a:r>
            <a:r>
              <a:rPr lang="en-US" b="0" i="1" dirty="0" err="1">
                <a:effectLst/>
                <a:latin typeface="Merriweather Sans" pitchFamily="2" charset="0"/>
              </a:rPr>
              <a:t>Computat</a:t>
            </a:r>
            <a:r>
              <a:rPr lang="en-US" b="0" i="1" dirty="0">
                <a:effectLst/>
                <a:latin typeface="Merriweather Sans" pitchFamily="2" charset="0"/>
              </a:rPr>
              <a:t> Methods Eng</a:t>
            </a:r>
            <a:r>
              <a:rPr lang="en-US" b="0" i="0" dirty="0">
                <a:effectLst/>
                <a:latin typeface="Merriweather Sans" pitchFamily="2" charset="0"/>
              </a:rPr>
              <a:t> </a:t>
            </a:r>
            <a:r>
              <a:rPr lang="en-US" b="1" i="0" dirty="0">
                <a:effectLst/>
                <a:latin typeface="Merriweather Sans" pitchFamily="2" charset="0"/>
              </a:rPr>
              <a:t>31</a:t>
            </a:r>
            <a:r>
              <a:rPr lang="en-US" b="0" i="0" dirty="0">
                <a:effectLst/>
                <a:latin typeface="Merriweather Sans" pitchFamily="2" charset="0"/>
              </a:rPr>
              <a:t>, 179–219 (2024). </a:t>
            </a:r>
            <a:r>
              <a:rPr lang="en-US" b="0" i="0" dirty="0">
                <a:effectLst/>
                <a:latin typeface="Merriweather Sans" pitchFamily="2" charset="0"/>
                <a:hlinkClick r:id="rId2">
                  <a:extLst>
                    <a:ext uri="{A12FA001-AC4F-418D-AE19-62706E023703}">
                      <ahyp:hlinkClr xmlns:ahyp="http://schemas.microsoft.com/office/drawing/2018/hyperlinkcolor" val="tx"/>
                    </a:ext>
                  </a:extLst>
                </a:hlinkClick>
              </a:rPr>
              <a:t>https://doi.org/10.1007/s11831-023-09986-x</a:t>
            </a:r>
            <a:endParaRPr lang="en-US" b="0" i="0" dirty="0">
              <a:effectLst/>
              <a:latin typeface="Merriweather Sans" pitchFamily="2" charset="0"/>
            </a:endParaRPr>
          </a:p>
          <a:p>
            <a:pPr algn="just"/>
            <a:endParaRPr lang="en-US" dirty="0">
              <a:latin typeface="Merriweather Sans" pitchFamily="2" charset="0"/>
            </a:endParaRPr>
          </a:p>
          <a:p>
            <a:pPr algn="just"/>
            <a:r>
              <a:rPr lang="en-US" b="0" i="0" dirty="0">
                <a:effectLst/>
                <a:latin typeface="Merriweather Sans" pitchFamily="2" charset="0"/>
              </a:rPr>
              <a:t>5. </a:t>
            </a:r>
            <a:r>
              <a:rPr lang="en-US" b="0" i="0" dirty="0">
                <a:effectLst/>
                <a:latin typeface="HelveticaNeue Regular"/>
              </a:rPr>
              <a:t>W. Qi, X. Xu, K. Qian, B. W. Schuller, G. Fortino and A. </a:t>
            </a:r>
            <a:r>
              <a:rPr lang="en-US" b="0" i="0" dirty="0" err="1">
                <a:effectLst/>
                <a:latin typeface="HelveticaNeue Regular"/>
              </a:rPr>
              <a:t>Aliverti</a:t>
            </a:r>
            <a:r>
              <a:rPr lang="en-US" b="0" i="0" dirty="0">
                <a:effectLst/>
                <a:latin typeface="HelveticaNeue Regular"/>
              </a:rPr>
              <a:t>, "A Review of </a:t>
            </a:r>
            <a:r>
              <a:rPr lang="en-US" b="0" i="0" dirty="0" err="1">
                <a:effectLst/>
                <a:latin typeface="HelveticaNeue Regular"/>
              </a:rPr>
              <a:t>AIoT</a:t>
            </a:r>
            <a:r>
              <a:rPr lang="en-US" b="0" i="0" dirty="0">
                <a:effectLst/>
                <a:latin typeface="HelveticaNeue Regular"/>
              </a:rPr>
              <a:t>-based Human Activity Recognition: From Application to Technique," in </a:t>
            </a:r>
            <a:r>
              <a:rPr lang="en-US" b="0" i="1" dirty="0">
                <a:effectLst/>
                <a:latin typeface="HelveticaNeue Regular"/>
              </a:rPr>
              <a:t>IEEE Journal of Biomedical and Health Informatics</a:t>
            </a:r>
            <a:r>
              <a:rPr lang="en-US" b="0" i="0" dirty="0">
                <a:effectLst/>
                <a:latin typeface="HelveticaNeue Regular"/>
              </a:rPr>
              <a:t>, </a:t>
            </a:r>
            <a:r>
              <a:rPr lang="en-US" b="0" i="0" dirty="0" err="1">
                <a:effectLst/>
                <a:latin typeface="HelveticaNeue Regular"/>
              </a:rPr>
              <a:t>doi</a:t>
            </a:r>
            <a:r>
              <a:rPr lang="en-US" b="0" i="0" dirty="0">
                <a:effectLst/>
                <a:latin typeface="HelveticaNeue Regular"/>
              </a:rPr>
              <a:t>: 10.1109/JBHI.2024.3406737.</a:t>
            </a:r>
            <a:endParaRPr lang="en-US" b="0" i="0" dirty="0">
              <a:effectLst/>
              <a:latin typeface="Merriweather Sans" pitchFamily="2" charset="0"/>
            </a:endParaRPr>
          </a:p>
          <a:p>
            <a:pPr algn="just"/>
            <a:endParaRPr lang="en-US" dirty="0">
              <a:latin typeface="HelveticaNeue Regular"/>
            </a:endParaRPr>
          </a:p>
          <a:p>
            <a:pPr algn="just"/>
            <a:r>
              <a:rPr lang="en-US" dirty="0">
                <a:latin typeface="HelveticaNeue Regular"/>
              </a:rPr>
              <a:t>6. </a:t>
            </a:r>
            <a:r>
              <a:rPr lang="en-IN" dirty="0">
                <a:latin typeface="HelveticaNeue Regular"/>
              </a:rPr>
              <a:t>Kumar, R., Kumar, S. A survey on intelligent human action recognition techniques. </a:t>
            </a:r>
            <a:r>
              <a:rPr lang="en-IN" dirty="0" err="1">
                <a:latin typeface="HelveticaNeue Regular"/>
              </a:rPr>
              <a:t>Multimed</a:t>
            </a:r>
            <a:r>
              <a:rPr lang="en-IN" dirty="0">
                <a:latin typeface="HelveticaNeue Regular"/>
              </a:rPr>
              <a:t> Tools </a:t>
            </a:r>
            <a:r>
              <a:rPr lang="en-IN" dirty="0" err="1">
                <a:latin typeface="HelveticaNeue Regular"/>
              </a:rPr>
              <a:t>Appl</a:t>
            </a:r>
            <a:r>
              <a:rPr lang="en-IN" dirty="0">
                <a:latin typeface="HelveticaNeue Regular"/>
              </a:rPr>
              <a:t> 83, 52653–52709 (2024). </a:t>
            </a:r>
            <a:r>
              <a:rPr lang="en-IN" dirty="0">
                <a:latin typeface="HelveticaNeue Regular"/>
                <a:hlinkClick r:id="rId3">
                  <a:extLst>
                    <a:ext uri="{A12FA001-AC4F-418D-AE19-62706E023703}">
                      <ahyp:hlinkClr xmlns:ahyp="http://schemas.microsoft.com/office/drawing/2018/hyperlinkcolor" val="tx"/>
                    </a:ext>
                  </a:extLst>
                </a:hlinkClick>
              </a:rPr>
              <a:t>https://doi.org/10.1007/s11042-023-17529-6</a:t>
            </a:r>
            <a:endParaRPr lang="en-IN" dirty="0">
              <a:latin typeface="HelveticaNeue Regular"/>
            </a:endParaRPr>
          </a:p>
          <a:p>
            <a:pPr algn="just"/>
            <a:endParaRPr lang="en-IN" dirty="0">
              <a:latin typeface="HelveticaNeue Regular"/>
            </a:endParaRPr>
          </a:p>
          <a:p>
            <a:pPr algn="just"/>
            <a:r>
              <a:rPr lang="en-IN" dirty="0">
                <a:latin typeface="HelveticaNeue Regular"/>
              </a:rPr>
              <a:t>7. </a:t>
            </a:r>
            <a:r>
              <a:rPr lang="en-US" dirty="0">
                <a:latin typeface="HelveticaNeue Regular"/>
              </a:rPr>
              <a:t>Bhola, G., Vishwakarma, D.K. A review of vision-based indoor HAR: state-of-the-art, challenges, and future prospects. </a:t>
            </a:r>
            <a:r>
              <a:rPr lang="en-US" dirty="0" err="1">
                <a:latin typeface="HelveticaNeue Regular"/>
              </a:rPr>
              <a:t>Multimed</a:t>
            </a:r>
            <a:r>
              <a:rPr lang="en-US" dirty="0">
                <a:latin typeface="HelveticaNeue Regular"/>
              </a:rPr>
              <a:t> Tools Appl 83, 1965–2005 (2024). https://doi.org/10.1007/s11042-023-15443-5</a:t>
            </a:r>
            <a:endParaRPr lang="en-IN" dirty="0">
              <a:latin typeface="HelveticaNeue Regular"/>
            </a:endParaRPr>
          </a:p>
          <a:p>
            <a:pPr algn="just"/>
            <a:endParaRPr lang="en-IN" dirty="0">
              <a:latin typeface="Merriweather Sans" pitchFamily="2" charset="0"/>
            </a:endParaRPr>
          </a:p>
          <a:p>
            <a:pPr algn="just"/>
            <a:r>
              <a:rPr lang="en-IN" b="0" i="0" dirty="0">
                <a:effectLst/>
                <a:latin typeface="Merriweather Sans" pitchFamily="2" charset="0"/>
              </a:rPr>
              <a:t>8 . </a:t>
            </a:r>
            <a:r>
              <a:rPr lang="en-IN" b="0" i="0" dirty="0">
                <a:effectLst/>
                <a:latin typeface="HelveticaNeue Regular"/>
              </a:rPr>
              <a:t>M. </a:t>
            </a:r>
            <a:r>
              <a:rPr lang="en-IN" b="0" i="0" dirty="0" err="1">
                <a:effectLst/>
                <a:latin typeface="HelveticaNeue Regular"/>
              </a:rPr>
              <a:t>Toshpulatov</a:t>
            </a:r>
            <a:r>
              <a:rPr lang="en-IN" b="0" i="0" dirty="0">
                <a:effectLst/>
                <a:latin typeface="HelveticaNeue Regular"/>
              </a:rPr>
              <a:t>, W. Lee, S. Lee, H. Yoon and U. Kang, "DDC3N: Doppler-Driven Convolutional 3D Network for Human Action Recognition," in </a:t>
            </a:r>
            <a:r>
              <a:rPr lang="en-IN" b="0" i="1" dirty="0">
                <a:effectLst/>
                <a:latin typeface="HelveticaNeue Regular"/>
              </a:rPr>
              <a:t>IEEE Access</a:t>
            </a:r>
            <a:r>
              <a:rPr lang="en-IN" b="0" i="0" dirty="0">
                <a:effectLst/>
                <a:latin typeface="HelveticaNeue Regular"/>
              </a:rPr>
              <a:t>, vol. 12, pp. 93546-93567, 2024, </a:t>
            </a:r>
            <a:r>
              <a:rPr lang="en-IN" b="0" i="0" dirty="0" err="1">
                <a:effectLst/>
                <a:latin typeface="HelveticaNeue Regular"/>
              </a:rPr>
              <a:t>doi</a:t>
            </a:r>
            <a:r>
              <a:rPr lang="en-IN" b="0" i="0" dirty="0">
                <a:effectLst/>
                <a:latin typeface="HelveticaNeue Regular"/>
              </a:rPr>
              <a:t>: 10.1109/ACCESS.2024.3422428.</a:t>
            </a:r>
            <a:endParaRPr lang="en-US" b="0" i="0" dirty="0">
              <a:effectLst/>
              <a:latin typeface="Merriweather Sans" pitchFamily="2" charset="0"/>
            </a:endParaRPr>
          </a:p>
          <a:p>
            <a:pPr algn="just"/>
            <a:endParaRPr lang="en-US" dirty="0">
              <a:latin typeface="Merriweather Sans" pitchFamily="2" charset="0"/>
            </a:endParaRPr>
          </a:p>
          <a:p>
            <a:pPr algn="just"/>
            <a:r>
              <a:rPr lang="en-IN" dirty="0">
                <a:latin typeface="HelveticaNeue Regular"/>
              </a:rPr>
              <a:t> 9. </a:t>
            </a:r>
            <a:r>
              <a:rPr lang="en-IN" b="0" i="0" dirty="0">
                <a:effectLst/>
                <a:latin typeface="HelveticaNeue Regular"/>
              </a:rPr>
              <a:t>V. Pandey, T. </a:t>
            </a:r>
            <a:r>
              <a:rPr lang="en-IN" b="0" i="0" dirty="0" err="1">
                <a:effectLst/>
                <a:latin typeface="HelveticaNeue Regular"/>
              </a:rPr>
              <a:t>Gulvi</a:t>
            </a:r>
            <a:r>
              <a:rPr lang="en-IN" b="0" i="0" dirty="0">
                <a:effectLst/>
                <a:latin typeface="HelveticaNeue Regular"/>
              </a:rPr>
              <a:t>, S. Waghmare, P. Dalvi, R. </a:t>
            </a:r>
            <a:r>
              <a:rPr lang="en-IN" b="0" i="0" dirty="0" err="1">
                <a:effectLst/>
                <a:latin typeface="HelveticaNeue Regular"/>
              </a:rPr>
              <a:t>Kesarkar</a:t>
            </a:r>
            <a:r>
              <a:rPr lang="en-IN" b="0" i="0" dirty="0">
                <a:effectLst/>
                <a:latin typeface="HelveticaNeue Regular"/>
              </a:rPr>
              <a:t> and D. Dayal, "To Build and Evaluate Irregular Human Activity Detection System Using Deep CNN-LSTM Methodology," </a:t>
            </a:r>
            <a:r>
              <a:rPr lang="en-IN" b="0" i="1" dirty="0">
                <a:effectLst/>
                <a:latin typeface="HelveticaNeue Regular"/>
              </a:rPr>
              <a:t>2024 International Conference on Advances in Computing Research on Science Engineering and Technology (ACROSET)</a:t>
            </a:r>
            <a:r>
              <a:rPr lang="en-IN" b="0" i="0" dirty="0">
                <a:effectLst/>
                <a:latin typeface="HelveticaNeue Regular"/>
              </a:rPr>
              <a:t>, Indore, India, 2024, pp. 1-6, </a:t>
            </a:r>
            <a:r>
              <a:rPr lang="en-IN" b="0" i="0" dirty="0" err="1">
                <a:effectLst/>
                <a:latin typeface="HelveticaNeue Regular"/>
              </a:rPr>
              <a:t>doi</a:t>
            </a:r>
            <a:r>
              <a:rPr lang="en-IN" b="0" i="0" dirty="0">
                <a:effectLst/>
                <a:latin typeface="HelveticaNeue Regular"/>
              </a:rPr>
              <a:t>: 10.1109/ACROSET62108.2024.10743555.</a:t>
            </a:r>
          </a:p>
          <a:p>
            <a:pPr algn="just"/>
            <a:endParaRPr lang="en-IN" dirty="0">
              <a:latin typeface="HelveticaNeue Regular"/>
            </a:endParaRPr>
          </a:p>
          <a:p>
            <a:pPr algn="just"/>
            <a:r>
              <a:rPr lang="en-IN" dirty="0">
                <a:latin typeface="HelveticaNeue Regular"/>
              </a:rPr>
              <a:t>10. </a:t>
            </a:r>
            <a:r>
              <a:rPr lang="en-IN" b="0" i="0" dirty="0">
                <a:effectLst/>
                <a:latin typeface="HelveticaNeue Regular"/>
              </a:rPr>
              <a:t>S. Jiang, H. Zhang, Y. Qi and Q. Liu, "Spatial-Temporal Interleaved Network for Efficient Action Recognition," in </a:t>
            </a:r>
            <a:r>
              <a:rPr lang="en-IN" b="0" i="1" dirty="0">
                <a:effectLst/>
                <a:latin typeface="HelveticaNeue Regular"/>
              </a:rPr>
              <a:t>IEEE Transactions on Industrial Informatics</a:t>
            </a:r>
            <a:r>
              <a:rPr lang="en-IN" b="0" i="0" dirty="0">
                <a:effectLst/>
                <a:latin typeface="HelveticaNeue Regular"/>
              </a:rPr>
              <a:t>, vol. 21, no. 1, pp. 178-187, Jan. 2025, </a:t>
            </a:r>
            <a:r>
              <a:rPr lang="en-IN" b="0" i="0" dirty="0" err="1">
                <a:effectLst/>
                <a:latin typeface="HelveticaNeue Regular"/>
              </a:rPr>
              <a:t>doi</a:t>
            </a:r>
            <a:r>
              <a:rPr lang="en-IN" b="0" i="0" dirty="0">
                <a:effectLst/>
                <a:latin typeface="HelveticaNeue Regular"/>
              </a:rPr>
              <a:t>: 10.1109/TII.2024.3450021.</a:t>
            </a:r>
            <a:endParaRPr lang="en-IN" dirty="0">
              <a:latin typeface="HelveticaNeue Regular"/>
            </a:endParaRPr>
          </a:p>
          <a:p>
            <a:pPr algn="just"/>
            <a:endParaRPr lang="en-IN" dirty="0">
              <a:solidFill>
                <a:srgbClr val="333333"/>
              </a:solidFill>
              <a:latin typeface="HelveticaNeue Regular"/>
            </a:endParaRPr>
          </a:p>
          <a:p>
            <a:pPr algn="just"/>
            <a:endParaRPr lang="en-IN" dirty="0">
              <a:solidFill>
                <a:srgbClr val="333333"/>
              </a:solidFill>
              <a:latin typeface="HelveticaNeue Regular"/>
            </a:endParaRPr>
          </a:p>
          <a:p>
            <a:pPr algn="just"/>
            <a:endParaRPr lang="en-IN" dirty="0">
              <a:solidFill>
                <a:srgbClr val="333333"/>
              </a:solidFill>
              <a:latin typeface="HelveticaNeue Regular"/>
            </a:endParaRPr>
          </a:p>
          <a:p>
            <a:pPr algn="just"/>
            <a:endParaRPr lang="en-IN" dirty="0">
              <a:solidFill>
                <a:srgbClr val="333333"/>
              </a:solidFill>
              <a:latin typeface="HelveticaNeue Regular"/>
            </a:endParaRPr>
          </a:p>
          <a:p>
            <a:pPr algn="just"/>
            <a:endParaRPr lang="en-IN" dirty="0">
              <a:solidFill>
                <a:srgbClr val="333333"/>
              </a:solidFill>
              <a:latin typeface="HelveticaNeue Regular"/>
            </a:endParaRPr>
          </a:p>
          <a:p>
            <a:pPr algn="just"/>
            <a:endParaRPr lang="en-IN" dirty="0">
              <a:solidFill>
                <a:srgbClr val="333333"/>
              </a:solidFill>
              <a:latin typeface="HelveticaNeue Regular"/>
            </a:endParaRPr>
          </a:p>
          <a:p>
            <a:pPr algn="just"/>
            <a:endParaRPr lang="en-IN" dirty="0"/>
          </a:p>
        </p:txBody>
      </p:sp>
    </p:spTree>
    <p:extLst>
      <p:ext uri="{BB962C8B-B14F-4D97-AF65-F5344CB8AC3E}">
        <p14:creationId xmlns:p14="http://schemas.microsoft.com/office/powerpoint/2010/main" val="930328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a:extLst>
            <a:ext uri="{FF2B5EF4-FFF2-40B4-BE49-F238E27FC236}">
              <a16:creationId xmlns:a16="http://schemas.microsoft.com/office/drawing/2014/main" id="{15D94C53-2F0E-C33E-2958-5D0D0969431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61B5451-58BF-0725-1914-164F83D06481}"/>
              </a:ext>
            </a:extLst>
          </p:cNvPr>
          <p:cNvSpPr txBox="1"/>
          <p:nvPr/>
        </p:nvSpPr>
        <p:spPr>
          <a:xfrm>
            <a:off x="1143000" y="266700"/>
            <a:ext cx="9906000" cy="900696"/>
          </a:xfrm>
          <a:prstGeom prst="rect">
            <a:avLst/>
          </a:prstGeom>
        </p:spPr>
        <p:txBody>
          <a:bodyPr wrap="square" lIns="0" tIns="0" rIns="0" bIns="0" rtlCol="0" anchor="t">
            <a:spAutoFit/>
          </a:bodyPr>
          <a:lstStyle/>
          <a:p>
            <a:pPr marL="0" lvl="0" indent="0" algn="l">
              <a:lnSpc>
                <a:spcPts val="7980"/>
              </a:lnSpc>
              <a:spcBef>
                <a:spcPct val="0"/>
              </a:spcBef>
            </a:pPr>
            <a:r>
              <a:rPr lang="en-US" sz="3600" b="1" i="1" dirty="0">
                <a:solidFill>
                  <a:srgbClr val="0F4662"/>
                </a:solidFill>
                <a:latin typeface="Cormorant Garamond Bold Italics"/>
                <a:ea typeface="Cormorant Garamond Bold Italics"/>
                <a:cs typeface="Cormorant Garamond Bold Italics"/>
                <a:sym typeface="Cormorant Garamond Bold Italics"/>
              </a:rPr>
              <a:t>References : </a:t>
            </a:r>
          </a:p>
        </p:txBody>
      </p:sp>
      <p:sp>
        <p:nvSpPr>
          <p:cNvPr id="3" name="TextBox 2">
            <a:extLst>
              <a:ext uri="{FF2B5EF4-FFF2-40B4-BE49-F238E27FC236}">
                <a16:creationId xmlns:a16="http://schemas.microsoft.com/office/drawing/2014/main" id="{8B2B6FB2-8691-CDB3-1F7C-B1ED841CEBA0}"/>
              </a:ext>
            </a:extLst>
          </p:cNvPr>
          <p:cNvSpPr txBox="1"/>
          <p:nvPr/>
        </p:nvSpPr>
        <p:spPr>
          <a:xfrm>
            <a:off x="1371600" y="1333500"/>
            <a:ext cx="15463157" cy="7294305"/>
          </a:xfrm>
          <a:prstGeom prst="rect">
            <a:avLst/>
          </a:prstGeom>
          <a:noFill/>
        </p:spPr>
        <p:txBody>
          <a:bodyPr wrap="square" rtlCol="0">
            <a:spAutoFit/>
          </a:bodyPr>
          <a:lstStyle/>
          <a:p>
            <a:pPr algn="just"/>
            <a:r>
              <a:rPr lang="en-IN" b="0" i="0" dirty="0">
                <a:effectLst/>
                <a:latin typeface="HelveticaNeue Regular"/>
              </a:rPr>
              <a:t>1</a:t>
            </a:r>
            <a:r>
              <a:rPr lang="en-IN" dirty="0">
                <a:latin typeface="HelveticaNeue Regular"/>
              </a:rPr>
              <a:t>1 . </a:t>
            </a:r>
            <a:r>
              <a:rPr lang="en-IN" b="0" i="0" dirty="0">
                <a:solidFill>
                  <a:srgbClr val="333333"/>
                </a:solidFill>
                <a:effectLst/>
                <a:latin typeface="HelveticaNeue Regular"/>
              </a:rPr>
              <a:t>N. A. Tu, N. </a:t>
            </a:r>
            <a:r>
              <a:rPr lang="en-IN" b="0" i="0" dirty="0" err="1">
                <a:solidFill>
                  <a:srgbClr val="333333"/>
                </a:solidFill>
                <a:effectLst/>
                <a:latin typeface="HelveticaNeue Regular"/>
              </a:rPr>
              <a:t>Aikyn</a:t>
            </a:r>
            <a:r>
              <a:rPr lang="en-IN" b="0" i="0" dirty="0">
                <a:solidFill>
                  <a:srgbClr val="333333"/>
                </a:solidFill>
                <a:effectLst/>
                <a:latin typeface="HelveticaNeue Regular"/>
              </a:rPr>
              <a:t>, N. </a:t>
            </a:r>
            <a:r>
              <a:rPr lang="en-IN" b="0" i="0" dirty="0" err="1">
                <a:solidFill>
                  <a:srgbClr val="333333"/>
                </a:solidFill>
                <a:effectLst/>
                <a:latin typeface="HelveticaNeue Regular"/>
              </a:rPr>
              <a:t>Makhanov</a:t>
            </a:r>
            <a:r>
              <a:rPr lang="en-IN" b="0" i="0" dirty="0">
                <a:solidFill>
                  <a:srgbClr val="333333"/>
                </a:solidFill>
                <a:effectLst/>
                <a:latin typeface="HelveticaNeue Regular"/>
              </a:rPr>
              <a:t>, A. Abu, K. -S. Wong and M. -H. Lee, "Benchmarking Federated Few-Shot Learning for Video-Based Action Recognition," in </a:t>
            </a:r>
            <a:r>
              <a:rPr lang="en-IN" b="0" i="1" dirty="0">
                <a:solidFill>
                  <a:srgbClr val="333333"/>
                </a:solidFill>
                <a:effectLst/>
                <a:latin typeface="HelveticaNeue Regular"/>
              </a:rPr>
              <a:t>IEEE Access</a:t>
            </a:r>
            <a:r>
              <a:rPr lang="en-IN" b="0" i="0" dirty="0">
                <a:solidFill>
                  <a:srgbClr val="333333"/>
                </a:solidFill>
                <a:effectLst/>
                <a:latin typeface="HelveticaNeue Regular"/>
              </a:rPr>
              <a:t>, vol. 12, pp. 193141-193164, 2024, </a:t>
            </a:r>
            <a:r>
              <a:rPr lang="en-IN" b="0" i="0" dirty="0" err="1">
                <a:solidFill>
                  <a:srgbClr val="333333"/>
                </a:solidFill>
                <a:effectLst/>
                <a:latin typeface="HelveticaNeue Regular"/>
              </a:rPr>
              <a:t>doi</a:t>
            </a:r>
            <a:r>
              <a:rPr lang="en-IN" b="0" i="0" dirty="0">
                <a:solidFill>
                  <a:srgbClr val="333333"/>
                </a:solidFill>
                <a:effectLst/>
                <a:latin typeface="HelveticaNeue Regular"/>
              </a:rPr>
              <a:t>: 10.1109/ACCESS.2024.3519254.</a:t>
            </a:r>
            <a:endParaRPr lang="en-IN" dirty="0">
              <a:latin typeface="HelveticaNeue Regular"/>
            </a:endParaRPr>
          </a:p>
          <a:p>
            <a:pPr algn="just"/>
            <a:endParaRPr lang="en-IN" dirty="0">
              <a:latin typeface="HelveticaNeue Regular"/>
            </a:endParaRPr>
          </a:p>
          <a:p>
            <a:pPr algn="just"/>
            <a:r>
              <a:rPr lang="en-IN" dirty="0">
                <a:latin typeface="HelveticaNeue Regular"/>
              </a:rPr>
              <a:t>12. </a:t>
            </a:r>
            <a:r>
              <a:rPr lang="en-IN" b="0" i="0" dirty="0">
                <a:solidFill>
                  <a:srgbClr val="333333"/>
                </a:solidFill>
                <a:effectLst/>
                <a:latin typeface="HelveticaNeue Regular"/>
              </a:rPr>
              <a:t>S. Kumawat, T. Okawara, M. Yoshida, H. Nagahara and Y. Yagi, "Action Recognition From a Single Coded Image," in </a:t>
            </a:r>
            <a:r>
              <a:rPr lang="en-IN" b="0" i="1" dirty="0">
                <a:solidFill>
                  <a:srgbClr val="333333"/>
                </a:solidFill>
                <a:effectLst/>
                <a:latin typeface="HelveticaNeue Regular"/>
              </a:rPr>
              <a:t>IEEE Transactions on Pattern Analysis and Machine Intelligence</a:t>
            </a:r>
            <a:r>
              <a:rPr lang="en-IN" b="0" i="0" dirty="0">
                <a:solidFill>
                  <a:srgbClr val="333333"/>
                </a:solidFill>
                <a:effectLst/>
                <a:latin typeface="HelveticaNeue Regular"/>
              </a:rPr>
              <a:t>, vol. 45, no. 4, pp. 4109-4121, 1 April 2023, </a:t>
            </a:r>
            <a:r>
              <a:rPr lang="en-IN" b="0" i="0" dirty="0" err="1">
                <a:solidFill>
                  <a:srgbClr val="333333"/>
                </a:solidFill>
                <a:effectLst/>
                <a:latin typeface="HelveticaNeue Regular"/>
              </a:rPr>
              <a:t>doi</a:t>
            </a:r>
            <a:r>
              <a:rPr lang="en-IN" b="0" i="0" dirty="0">
                <a:solidFill>
                  <a:srgbClr val="333333"/>
                </a:solidFill>
                <a:effectLst/>
                <a:latin typeface="HelveticaNeue Regular"/>
              </a:rPr>
              <a:t>: 10.1109/TPAMI.2022.3196350</a:t>
            </a:r>
            <a:endParaRPr lang="en-IN" dirty="0">
              <a:latin typeface="HelveticaNeue Regular"/>
            </a:endParaRPr>
          </a:p>
          <a:p>
            <a:pPr algn="just"/>
            <a:endParaRPr lang="en-IN" dirty="0">
              <a:latin typeface="HelveticaNeue Regular"/>
            </a:endParaRPr>
          </a:p>
          <a:p>
            <a:pPr algn="just"/>
            <a:r>
              <a:rPr lang="en-IN" dirty="0">
                <a:latin typeface="HelveticaNeue Regular"/>
              </a:rPr>
              <a:t>13.</a:t>
            </a:r>
            <a:r>
              <a:rPr lang="en-IN" b="0" i="0" dirty="0">
                <a:solidFill>
                  <a:srgbClr val="333333"/>
                </a:solidFill>
                <a:effectLst/>
                <a:latin typeface="HelveticaNeue Regular"/>
              </a:rPr>
              <a:t> Z. Chen, L. Teng, L. Xu, J. Yu and J. Liang, "MP-HAR: A Novel Motion-Powered Real-Time Human Activity Recognition System," in </a:t>
            </a:r>
            <a:r>
              <a:rPr lang="en-IN" b="0" i="1" dirty="0">
                <a:solidFill>
                  <a:srgbClr val="333333"/>
                </a:solidFill>
                <a:effectLst/>
                <a:latin typeface="HelveticaNeue Regular"/>
              </a:rPr>
              <a:t>IEEE Internet of Things Journal</a:t>
            </a:r>
            <a:r>
              <a:rPr lang="en-IN" b="0" i="0" dirty="0">
                <a:solidFill>
                  <a:srgbClr val="333333"/>
                </a:solidFill>
                <a:effectLst/>
                <a:latin typeface="HelveticaNeue Regular"/>
              </a:rPr>
              <a:t>, vol. 11, no. 5, pp. 7652-7663, 1 March1, 2024, </a:t>
            </a:r>
            <a:r>
              <a:rPr lang="en-IN" b="0" i="0" dirty="0" err="1">
                <a:solidFill>
                  <a:srgbClr val="333333"/>
                </a:solidFill>
                <a:effectLst/>
                <a:latin typeface="HelveticaNeue Regular"/>
              </a:rPr>
              <a:t>doi</a:t>
            </a:r>
            <a:r>
              <a:rPr lang="en-IN" b="0" i="0" dirty="0">
                <a:solidFill>
                  <a:srgbClr val="333333"/>
                </a:solidFill>
                <a:effectLst/>
                <a:latin typeface="HelveticaNeue Regular"/>
              </a:rPr>
              <a:t>: 10.1109/JIOT.2023.3315789.</a:t>
            </a:r>
          </a:p>
          <a:p>
            <a:pPr algn="just"/>
            <a:endParaRPr lang="en-IN" dirty="0">
              <a:latin typeface="HelveticaNeue Regular"/>
            </a:endParaRPr>
          </a:p>
          <a:p>
            <a:pPr algn="just"/>
            <a:r>
              <a:rPr lang="en-IN" dirty="0">
                <a:latin typeface="HelveticaNeue Regular"/>
              </a:rPr>
              <a:t>14.</a:t>
            </a:r>
            <a:r>
              <a:rPr lang="en-IN" b="0" i="0" dirty="0">
                <a:solidFill>
                  <a:srgbClr val="333333"/>
                </a:solidFill>
                <a:effectLst/>
                <a:latin typeface="HelveticaNeue Regular"/>
              </a:rPr>
              <a:t> D. Thakur, A. Guzzo and G. Fortino, "Intelligent Adaptive Real-Time Monitoring and Recognition System for Human Activities," in </a:t>
            </a:r>
            <a:r>
              <a:rPr lang="en-IN" b="0" i="1" dirty="0">
                <a:solidFill>
                  <a:srgbClr val="333333"/>
                </a:solidFill>
                <a:effectLst/>
                <a:latin typeface="HelveticaNeue Regular"/>
              </a:rPr>
              <a:t>IEEE Transactions on Industrial Informatics</a:t>
            </a:r>
            <a:r>
              <a:rPr lang="en-IN" b="0" i="0" dirty="0">
                <a:solidFill>
                  <a:srgbClr val="333333"/>
                </a:solidFill>
                <a:effectLst/>
                <a:latin typeface="HelveticaNeue Regular"/>
              </a:rPr>
              <a:t>, vol. 20, no. 11, pp. 13212-13222, Nov. 2024, </a:t>
            </a:r>
            <a:r>
              <a:rPr lang="en-IN" b="0" i="0" dirty="0" err="1">
                <a:solidFill>
                  <a:srgbClr val="333333"/>
                </a:solidFill>
                <a:effectLst/>
                <a:latin typeface="HelveticaNeue Regular"/>
              </a:rPr>
              <a:t>doi</a:t>
            </a:r>
            <a:r>
              <a:rPr lang="en-IN" b="0" i="0" dirty="0">
                <a:solidFill>
                  <a:srgbClr val="333333"/>
                </a:solidFill>
                <a:effectLst/>
                <a:latin typeface="HelveticaNeue Regular"/>
              </a:rPr>
              <a:t>: 10.1109/TII.2024.3431628.</a:t>
            </a:r>
            <a:endParaRPr lang="en-IN" dirty="0">
              <a:latin typeface="HelveticaNeue Regular"/>
            </a:endParaRPr>
          </a:p>
          <a:p>
            <a:pPr algn="just"/>
            <a:endParaRPr lang="en-IN" dirty="0">
              <a:latin typeface="HelveticaNeue Regular"/>
            </a:endParaRPr>
          </a:p>
          <a:p>
            <a:pPr algn="just"/>
            <a:r>
              <a:rPr lang="en-IN" dirty="0">
                <a:latin typeface="HelveticaNeue Regular"/>
              </a:rPr>
              <a:t>15. </a:t>
            </a:r>
            <a:r>
              <a:rPr lang="en-IN" b="0" i="0" dirty="0">
                <a:solidFill>
                  <a:srgbClr val="333333"/>
                </a:solidFill>
                <a:effectLst/>
                <a:latin typeface="HelveticaNeue Regular"/>
              </a:rPr>
              <a:t>W. Jiao and C. Zhang, "An Efficient Human Activity Recognition System Using </a:t>
            </a:r>
            <a:r>
              <a:rPr lang="en-IN" b="0" i="0" dirty="0" err="1">
                <a:solidFill>
                  <a:srgbClr val="333333"/>
                </a:solidFill>
                <a:effectLst/>
                <a:latin typeface="HelveticaNeue Regular"/>
              </a:rPr>
              <a:t>WiFi</a:t>
            </a:r>
            <a:r>
              <a:rPr lang="en-IN" b="0" i="0" dirty="0">
                <a:solidFill>
                  <a:srgbClr val="333333"/>
                </a:solidFill>
                <a:effectLst/>
                <a:latin typeface="HelveticaNeue Regular"/>
              </a:rPr>
              <a:t> Channel State Information," in </a:t>
            </a:r>
            <a:r>
              <a:rPr lang="en-IN" b="0" i="1" dirty="0">
                <a:solidFill>
                  <a:srgbClr val="333333"/>
                </a:solidFill>
                <a:effectLst/>
                <a:latin typeface="HelveticaNeue Regular"/>
              </a:rPr>
              <a:t>IEEE Systems Journal</a:t>
            </a:r>
            <a:r>
              <a:rPr lang="en-IN" b="0" i="0" dirty="0">
                <a:solidFill>
                  <a:srgbClr val="333333"/>
                </a:solidFill>
                <a:effectLst/>
                <a:latin typeface="HelveticaNeue Regular"/>
              </a:rPr>
              <a:t>, vol. 17, no. 4, pp. 6687-6690, Dec. 2023, </a:t>
            </a:r>
            <a:r>
              <a:rPr lang="en-IN" b="0" i="0" dirty="0" err="1">
                <a:solidFill>
                  <a:srgbClr val="333333"/>
                </a:solidFill>
                <a:effectLst/>
                <a:latin typeface="HelveticaNeue Regular"/>
              </a:rPr>
              <a:t>doi</a:t>
            </a:r>
            <a:r>
              <a:rPr lang="en-IN" b="0" i="0" dirty="0">
                <a:solidFill>
                  <a:srgbClr val="333333"/>
                </a:solidFill>
                <a:effectLst/>
                <a:latin typeface="HelveticaNeue Regular"/>
              </a:rPr>
              <a:t>: 10.1109/JSYST.2023.3293482</a:t>
            </a:r>
            <a:endParaRPr lang="en-IN" dirty="0">
              <a:latin typeface="HelveticaNeue Regular"/>
            </a:endParaRPr>
          </a:p>
          <a:p>
            <a:pPr algn="just"/>
            <a:endParaRPr lang="en-IN" dirty="0">
              <a:latin typeface="HelveticaNeue Regular"/>
            </a:endParaRPr>
          </a:p>
          <a:p>
            <a:pPr algn="just"/>
            <a:r>
              <a:rPr lang="en-IN" dirty="0">
                <a:latin typeface="HelveticaNeue Regular"/>
              </a:rPr>
              <a:t>16. F. Alam, P. </a:t>
            </a:r>
            <a:r>
              <a:rPr lang="en-IN" dirty="0" err="1">
                <a:latin typeface="HelveticaNeue Regular"/>
              </a:rPr>
              <a:t>Pławiak</a:t>
            </a:r>
            <a:r>
              <a:rPr lang="en-IN" dirty="0">
                <a:latin typeface="HelveticaNeue Regular"/>
              </a:rPr>
              <a:t>, A. </a:t>
            </a:r>
            <a:r>
              <a:rPr lang="en-IN" dirty="0" err="1">
                <a:latin typeface="HelveticaNeue Regular"/>
              </a:rPr>
              <a:t>Almaghthawi</a:t>
            </a:r>
            <a:r>
              <a:rPr lang="en-IN" dirty="0">
                <a:latin typeface="HelveticaNeue Regular"/>
              </a:rPr>
              <a:t>, M. Reza </a:t>
            </a:r>
            <a:r>
              <a:rPr lang="en-IN" dirty="0" err="1">
                <a:latin typeface="HelveticaNeue Regular"/>
              </a:rPr>
              <a:t>Chalak</a:t>
            </a:r>
            <a:r>
              <a:rPr lang="en-IN" dirty="0">
                <a:latin typeface="HelveticaNeue Regular"/>
              </a:rPr>
              <a:t> </a:t>
            </a:r>
            <a:r>
              <a:rPr lang="en-IN" dirty="0" err="1">
                <a:latin typeface="HelveticaNeue Regular"/>
              </a:rPr>
              <a:t>Qazani</a:t>
            </a:r>
            <a:r>
              <a:rPr lang="en-IN" dirty="0">
                <a:latin typeface="HelveticaNeue Regular"/>
              </a:rPr>
              <a:t>, S. Mohanty and a. </a:t>
            </a:r>
            <a:r>
              <a:rPr lang="en-IN" dirty="0" err="1">
                <a:latin typeface="HelveticaNeue Regular"/>
              </a:rPr>
              <a:t>Roohallah</a:t>
            </a:r>
            <a:r>
              <a:rPr lang="en-IN" dirty="0">
                <a:latin typeface="HelveticaNeue Regular"/>
              </a:rPr>
              <a:t> </a:t>
            </a:r>
            <a:r>
              <a:rPr lang="en-IN" dirty="0" err="1">
                <a:latin typeface="HelveticaNeue Regular"/>
              </a:rPr>
              <a:t>Alizadehsani</a:t>
            </a:r>
            <a:r>
              <a:rPr lang="en-IN" dirty="0">
                <a:latin typeface="HelveticaNeue Regular"/>
              </a:rPr>
              <a:t>, "</a:t>
            </a:r>
            <a:r>
              <a:rPr lang="en-IN" dirty="0" err="1">
                <a:latin typeface="HelveticaNeue Regular"/>
              </a:rPr>
              <a:t>NeuroHAR</a:t>
            </a:r>
            <a:r>
              <a:rPr lang="en-IN" dirty="0">
                <a:latin typeface="HelveticaNeue Regular"/>
              </a:rPr>
              <a:t>: A Neuroevolutionary Method for Human Activity Recognition (HAR) for Health Monitoring," in IEEE Access, vol. 12, pp. 112232-112248, 2024, </a:t>
            </a:r>
            <a:r>
              <a:rPr lang="en-IN" dirty="0" err="1">
                <a:latin typeface="HelveticaNeue Regular"/>
              </a:rPr>
              <a:t>doi</a:t>
            </a:r>
            <a:r>
              <a:rPr lang="en-IN" dirty="0">
                <a:latin typeface="HelveticaNeue Regular"/>
              </a:rPr>
              <a:t>: 10.1109/ACCESS.2024.3441108.</a:t>
            </a:r>
          </a:p>
          <a:p>
            <a:pPr algn="just"/>
            <a:r>
              <a:rPr lang="en-IN" dirty="0">
                <a:latin typeface="HelveticaNeue Regular"/>
              </a:rPr>
              <a:t> </a:t>
            </a:r>
          </a:p>
          <a:p>
            <a:pPr algn="just"/>
            <a:endParaRPr lang="en-IN" dirty="0">
              <a:solidFill>
                <a:srgbClr val="333333"/>
              </a:solidFill>
              <a:latin typeface="HelveticaNeue Regular"/>
            </a:endParaRPr>
          </a:p>
          <a:p>
            <a:pPr algn="just"/>
            <a:endParaRPr lang="en-IN" dirty="0">
              <a:solidFill>
                <a:srgbClr val="333333"/>
              </a:solidFill>
              <a:latin typeface="HelveticaNeue Regular"/>
            </a:endParaRPr>
          </a:p>
          <a:p>
            <a:pPr algn="just"/>
            <a:endParaRPr lang="en-IN" dirty="0">
              <a:solidFill>
                <a:srgbClr val="333333"/>
              </a:solidFill>
              <a:latin typeface="HelveticaNeue Regular"/>
            </a:endParaRPr>
          </a:p>
          <a:p>
            <a:pPr algn="just"/>
            <a:endParaRPr lang="en-IN" dirty="0">
              <a:solidFill>
                <a:srgbClr val="333333"/>
              </a:solidFill>
              <a:latin typeface="HelveticaNeue Regular"/>
            </a:endParaRPr>
          </a:p>
          <a:p>
            <a:pPr algn="just"/>
            <a:endParaRPr lang="en-IN" dirty="0">
              <a:solidFill>
                <a:srgbClr val="333333"/>
              </a:solidFill>
              <a:latin typeface="HelveticaNeue Regular"/>
            </a:endParaRPr>
          </a:p>
          <a:p>
            <a:pPr algn="just"/>
            <a:endParaRPr lang="en-IN" dirty="0">
              <a:solidFill>
                <a:srgbClr val="333333"/>
              </a:solidFill>
              <a:latin typeface="HelveticaNeue Regular"/>
            </a:endParaRPr>
          </a:p>
          <a:p>
            <a:pPr algn="just"/>
            <a:endParaRPr lang="en-IN" dirty="0"/>
          </a:p>
        </p:txBody>
      </p:sp>
    </p:spTree>
    <p:extLst>
      <p:ext uri="{BB962C8B-B14F-4D97-AF65-F5344CB8AC3E}">
        <p14:creationId xmlns:p14="http://schemas.microsoft.com/office/powerpoint/2010/main" val="2315275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586536" y="2461828"/>
            <a:ext cx="14656270" cy="6703374"/>
          </a:xfrm>
          <a:prstGeom prst="rect">
            <a:avLst/>
          </a:prstGeom>
        </p:spPr>
        <p:txBody>
          <a:bodyPr lIns="0" tIns="0" rIns="0" bIns="0" rtlCol="0" anchor="t">
            <a:spAutoFit/>
          </a:bodyPr>
          <a:lstStyle/>
          <a:p>
            <a:pPr algn="l">
              <a:lnSpc>
                <a:spcPts val="4759"/>
              </a:lnSpc>
            </a:pPr>
            <a:r>
              <a:rPr lang="en-US" sz="2799" dirty="0">
                <a:solidFill>
                  <a:srgbClr val="0F4662"/>
                </a:solidFill>
                <a:latin typeface="Quicksand"/>
                <a:ea typeface="Quicksand"/>
                <a:cs typeface="Quicksand"/>
                <a:sym typeface="Quicksand"/>
              </a:rPr>
              <a:t>The primary objective of this project is to develop a Human Action Recognition (HAR) system that assists visually impaired individuals by providing real-time feedback about human actions around them.</a:t>
            </a:r>
          </a:p>
          <a:p>
            <a:pPr algn="l">
              <a:lnSpc>
                <a:spcPts val="4759"/>
              </a:lnSpc>
            </a:pPr>
            <a:r>
              <a:rPr lang="en-US" sz="2799" dirty="0">
                <a:solidFill>
                  <a:srgbClr val="0F4662"/>
                </a:solidFill>
                <a:latin typeface="Quicksand"/>
                <a:ea typeface="Quicksand"/>
                <a:cs typeface="Quicksand"/>
                <a:sym typeface="Quicksand"/>
              </a:rPr>
              <a:t>Specific Objectives:</a:t>
            </a:r>
          </a:p>
          <a:p>
            <a:pPr marL="604518" lvl="1" indent="-302259" algn="l">
              <a:lnSpc>
                <a:spcPts val="4759"/>
              </a:lnSpc>
              <a:buFont typeface="Arial"/>
              <a:buChar char="•"/>
            </a:pPr>
            <a:r>
              <a:rPr lang="en-US" sz="2799" dirty="0">
                <a:solidFill>
                  <a:srgbClr val="0F4662"/>
                </a:solidFill>
                <a:latin typeface="Quicksand"/>
                <a:ea typeface="Quicksand"/>
                <a:cs typeface="Quicksand"/>
                <a:sym typeface="Quicksand"/>
              </a:rPr>
              <a:t>Detect and classify 15 common human actions (e.g., running, sleeping, cycling, listening to music).</a:t>
            </a:r>
          </a:p>
          <a:p>
            <a:pPr marL="604518" lvl="1" indent="-302259" algn="l">
              <a:lnSpc>
                <a:spcPts val="4759"/>
              </a:lnSpc>
              <a:buFont typeface="Arial"/>
              <a:buChar char="•"/>
            </a:pPr>
            <a:r>
              <a:rPr lang="en-US" sz="2799" dirty="0">
                <a:solidFill>
                  <a:srgbClr val="0F4662"/>
                </a:solidFill>
                <a:latin typeface="Quicksand"/>
                <a:ea typeface="Quicksand"/>
                <a:cs typeface="Quicksand"/>
                <a:sym typeface="Quicksand"/>
              </a:rPr>
              <a:t>Leverage Graph Neural Networks (GNNs) for accurate and efficient action recognition.</a:t>
            </a:r>
          </a:p>
          <a:p>
            <a:pPr marL="604518" lvl="1" indent="-302259" algn="l">
              <a:lnSpc>
                <a:spcPts val="4759"/>
              </a:lnSpc>
              <a:buFont typeface="Arial"/>
              <a:buChar char="•"/>
            </a:pPr>
            <a:r>
              <a:rPr lang="en-US" sz="2799" dirty="0">
                <a:solidFill>
                  <a:srgbClr val="0F4662"/>
                </a:solidFill>
                <a:latin typeface="Quicksand"/>
                <a:ea typeface="Quicksand"/>
                <a:cs typeface="Quicksand"/>
                <a:sym typeface="Quicksand"/>
              </a:rPr>
              <a:t>Provide auditory or haptic feedback to the user in real-time.</a:t>
            </a:r>
          </a:p>
          <a:p>
            <a:pPr marL="604518" lvl="1" indent="-302259" algn="l">
              <a:lnSpc>
                <a:spcPts val="4759"/>
              </a:lnSpc>
              <a:buFont typeface="Arial"/>
              <a:buChar char="•"/>
            </a:pPr>
            <a:r>
              <a:rPr lang="en-US" sz="2799" dirty="0">
                <a:solidFill>
                  <a:srgbClr val="0F4662"/>
                </a:solidFill>
                <a:latin typeface="Quicksand"/>
                <a:ea typeface="Quicksand"/>
                <a:cs typeface="Quicksand"/>
                <a:sym typeface="Quicksand"/>
              </a:rPr>
              <a:t>Design a system optimized for real-world use in varied environments.</a:t>
            </a:r>
          </a:p>
          <a:p>
            <a:pPr marL="0" lvl="0" indent="0" algn="l">
              <a:lnSpc>
                <a:spcPts val="4759"/>
              </a:lnSpc>
            </a:pPr>
            <a:endParaRPr lang="en-US" sz="2799" dirty="0">
              <a:solidFill>
                <a:srgbClr val="0F4662"/>
              </a:solidFill>
              <a:latin typeface="Quicksand"/>
              <a:ea typeface="Quicksand"/>
              <a:cs typeface="Quicksand"/>
              <a:sym typeface="Quicksand"/>
            </a:endParaRPr>
          </a:p>
        </p:txBody>
      </p:sp>
      <p:sp>
        <p:nvSpPr>
          <p:cNvPr id="3" name="AutoShape 3"/>
          <p:cNvSpPr/>
          <p:nvPr/>
        </p:nvSpPr>
        <p:spPr>
          <a:xfrm>
            <a:off x="5052781" y="2280365"/>
            <a:ext cx="6492240" cy="0"/>
          </a:xfrm>
          <a:prstGeom prst="line">
            <a:avLst/>
          </a:prstGeom>
          <a:ln w="76200" cap="flat">
            <a:solidFill>
              <a:srgbClr val="0F4662"/>
            </a:solidFill>
            <a:prstDash val="solid"/>
            <a:headEnd type="none" w="sm" len="sm"/>
            <a:tailEnd type="none" w="sm" len="sm"/>
          </a:ln>
        </p:spPr>
      </p:sp>
      <p:sp>
        <p:nvSpPr>
          <p:cNvPr id="4" name="AutoShape 4"/>
          <p:cNvSpPr/>
          <p:nvPr/>
        </p:nvSpPr>
        <p:spPr>
          <a:xfrm>
            <a:off x="5052781" y="9258300"/>
            <a:ext cx="6492240" cy="0"/>
          </a:xfrm>
          <a:prstGeom prst="line">
            <a:avLst/>
          </a:prstGeom>
          <a:ln w="76200" cap="flat">
            <a:solidFill>
              <a:srgbClr val="0F4662"/>
            </a:solidFill>
            <a:prstDash val="solid"/>
            <a:headEnd type="none" w="sm" len="sm"/>
            <a:tailEnd type="none" w="sm" len="sm"/>
          </a:ln>
        </p:spPr>
      </p:sp>
      <p:sp>
        <p:nvSpPr>
          <p:cNvPr id="5" name="TextBox 5"/>
          <p:cNvSpPr txBox="1"/>
          <p:nvPr/>
        </p:nvSpPr>
        <p:spPr>
          <a:xfrm>
            <a:off x="1586536" y="730754"/>
            <a:ext cx="8048163" cy="1085190"/>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Objectives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609234"/>
            <a:ext cx="8048163" cy="969669"/>
          </a:xfrm>
          <a:prstGeom prst="rect">
            <a:avLst/>
          </a:prstGeom>
        </p:spPr>
        <p:txBody>
          <a:bodyPr lIns="0" tIns="0" rIns="0" bIns="0" rtlCol="0" anchor="t">
            <a:spAutoFit/>
          </a:bodyPr>
          <a:lstStyle/>
          <a:p>
            <a:pPr marL="0" lvl="0" indent="0" algn="l">
              <a:lnSpc>
                <a:spcPts val="7980"/>
              </a:lnSpc>
              <a:spcBef>
                <a:spcPct val="0"/>
              </a:spcBef>
            </a:pPr>
            <a:r>
              <a:rPr lang="en-US" sz="5700" b="1" i="1" dirty="0">
                <a:solidFill>
                  <a:srgbClr val="0F4662"/>
                </a:solidFill>
                <a:latin typeface="Cormorant Garamond Bold Italics"/>
                <a:ea typeface="Cormorant Garamond Bold Italics"/>
                <a:cs typeface="Cormorant Garamond Bold Italics"/>
                <a:sym typeface="Cormorant Garamond Bold Italics"/>
              </a:rPr>
              <a:t>Literature Survey</a:t>
            </a:r>
          </a:p>
        </p:txBody>
      </p:sp>
      <p:graphicFrame>
        <p:nvGraphicFramePr>
          <p:cNvPr id="3" name="Table 2">
            <a:extLst>
              <a:ext uri="{FF2B5EF4-FFF2-40B4-BE49-F238E27FC236}">
                <a16:creationId xmlns:a16="http://schemas.microsoft.com/office/drawing/2014/main" id="{D0F88C76-35F8-FC91-51CB-DD3741CC8B75}"/>
              </a:ext>
            </a:extLst>
          </p:cNvPr>
          <p:cNvGraphicFramePr>
            <a:graphicFrameLocks noGrp="1"/>
          </p:cNvGraphicFramePr>
          <p:nvPr>
            <p:extLst>
              <p:ext uri="{D42A27DB-BD31-4B8C-83A1-F6EECF244321}">
                <p14:modId xmlns:p14="http://schemas.microsoft.com/office/powerpoint/2010/main" val="1381969143"/>
              </p:ext>
            </p:extLst>
          </p:nvPr>
        </p:nvGraphicFramePr>
        <p:xfrm>
          <a:off x="1651894" y="2095500"/>
          <a:ext cx="14849937" cy="7223759"/>
        </p:xfrm>
        <a:graphic>
          <a:graphicData uri="http://schemas.openxmlformats.org/drawingml/2006/table">
            <a:tbl>
              <a:tblPr firstRow="1" bandRow="1"/>
              <a:tblGrid>
                <a:gridCol w="3803400">
                  <a:extLst>
                    <a:ext uri="{9D8B030D-6E8A-4147-A177-3AD203B41FA5}">
                      <a16:colId xmlns:a16="http://schemas.microsoft.com/office/drawing/2014/main" val="2356973162"/>
                    </a:ext>
                  </a:extLst>
                </a:gridCol>
                <a:gridCol w="3502738">
                  <a:extLst>
                    <a:ext uri="{9D8B030D-6E8A-4147-A177-3AD203B41FA5}">
                      <a16:colId xmlns:a16="http://schemas.microsoft.com/office/drawing/2014/main" val="3754941104"/>
                    </a:ext>
                  </a:extLst>
                </a:gridCol>
                <a:gridCol w="3861620">
                  <a:extLst>
                    <a:ext uri="{9D8B030D-6E8A-4147-A177-3AD203B41FA5}">
                      <a16:colId xmlns:a16="http://schemas.microsoft.com/office/drawing/2014/main" val="289252131"/>
                    </a:ext>
                  </a:extLst>
                </a:gridCol>
                <a:gridCol w="3682179">
                  <a:extLst>
                    <a:ext uri="{9D8B030D-6E8A-4147-A177-3AD203B41FA5}">
                      <a16:colId xmlns:a16="http://schemas.microsoft.com/office/drawing/2014/main" val="2590018689"/>
                    </a:ext>
                  </a:extLst>
                </a:gridCol>
              </a:tblGrid>
              <a:tr h="1744405">
                <a:tc>
                  <a:txBody>
                    <a:bodyPr/>
                    <a:lstStyle/>
                    <a:p>
                      <a:pPr marL="0" marR="0" lvl="0" indent="0" algn="ctr" defTabSz="914400" rtl="0" eaLnBrk="1" fontAlgn="auto" latinLnBrk="0" hangingPunct="1">
                        <a:lnSpc>
                          <a:spcPts val="7980"/>
                        </a:lnSpc>
                        <a:spcBef>
                          <a:spcPct val="0"/>
                        </a:spcBef>
                        <a:spcAft>
                          <a:spcPts val="0"/>
                        </a:spcAft>
                        <a:buClr>
                          <a:srgbClr val="000000"/>
                        </a:buClr>
                        <a:buSzTx/>
                        <a:buFont typeface="Arial"/>
                        <a:buNone/>
                        <a:tabLst/>
                        <a:defRPr/>
                      </a:pPr>
                      <a:r>
                        <a:rPr lang="en-US" sz="3200" b="1" i="1" kern="1200" dirty="0">
                          <a:solidFill>
                            <a:srgbClr val="0F4662"/>
                          </a:solidFill>
                          <a:latin typeface="Cormorant Garamond Bold Italics"/>
                        </a:rPr>
                        <a:t>Author</a:t>
                      </a:r>
                    </a:p>
                    <a:p>
                      <a:pPr marL="0" lvl="0" indent="0" algn="ctr" defTabSz="914400" rtl="0" eaLnBrk="1" latinLnBrk="0" hangingPunct="1">
                        <a:lnSpc>
                          <a:spcPts val="7980"/>
                        </a:lnSpc>
                        <a:spcBef>
                          <a:spcPct val="0"/>
                        </a:spcBef>
                        <a:buNone/>
                      </a:pPr>
                      <a:endParaRPr lang="en-US" sz="3200" b="1" i="1" kern="1200" dirty="0">
                        <a:solidFill>
                          <a:srgbClr val="0F4662"/>
                        </a:solidFill>
                        <a:latin typeface="Cormorant Garamond Bold Italics"/>
                      </a:endParaRPr>
                    </a:p>
                  </a:txBody>
                  <a:tcPr/>
                </a:tc>
                <a:tc>
                  <a:txBody>
                    <a:bodyPr/>
                    <a:lstStyle/>
                    <a:p>
                      <a:pPr marL="0" marR="0" lvl="0" indent="0" algn="ctr" defTabSz="914400" rtl="0" eaLnBrk="1" fontAlgn="auto" latinLnBrk="0" hangingPunct="1">
                        <a:lnSpc>
                          <a:spcPts val="7980"/>
                        </a:lnSpc>
                        <a:spcBef>
                          <a:spcPct val="0"/>
                        </a:spcBef>
                        <a:spcAft>
                          <a:spcPts val="0"/>
                        </a:spcAft>
                        <a:buClr>
                          <a:srgbClr val="000000"/>
                        </a:buClr>
                        <a:buSzTx/>
                        <a:buFont typeface="Arial"/>
                        <a:buNone/>
                        <a:tabLst/>
                        <a:defRPr/>
                      </a:pPr>
                      <a:r>
                        <a:rPr lang="en-US" sz="3200" b="1" i="1" kern="1200" dirty="0">
                          <a:solidFill>
                            <a:srgbClr val="0F4662"/>
                          </a:solidFill>
                          <a:latin typeface="Cormorant Garamond Bold Italics"/>
                        </a:rPr>
                        <a:t>Title</a:t>
                      </a:r>
                    </a:p>
                    <a:p>
                      <a:pPr marL="0" lvl="0" indent="0" algn="ctr" defTabSz="914400" rtl="0" eaLnBrk="1" latinLnBrk="0" hangingPunct="1">
                        <a:lnSpc>
                          <a:spcPts val="7980"/>
                        </a:lnSpc>
                        <a:spcBef>
                          <a:spcPct val="0"/>
                        </a:spcBef>
                        <a:buNone/>
                      </a:pPr>
                      <a:endParaRPr lang="en-US" sz="3200" b="1" i="1" kern="1200" dirty="0">
                        <a:solidFill>
                          <a:srgbClr val="0F4662"/>
                        </a:solidFill>
                        <a:latin typeface="Cormorant Garamond Bold Italics"/>
                      </a:endParaRPr>
                    </a:p>
                  </a:txBody>
                  <a:tcPr/>
                </a:tc>
                <a:tc>
                  <a:txBody>
                    <a:bodyPr/>
                    <a:lstStyle/>
                    <a:p>
                      <a:pPr marL="0" marR="0" lvl="0" indent="0" algn="ctr" defTabSz="914400" rtl="0" eaLnBrk="1" fontAlgn="auto" latinLnBrk="0" hangingPunct="1">
                        <a:lnSpc>
                          <a:spcPts val="7980"/>
                        </a:lnSpc>
                        <a:spcBef>
                          <a:spcPct val="0"/>
                        </a:spcBef>
                        <a:spcAft>
                          <a:spcPts val="0"/>
                        </a:spcAft>
                        <a:buClr>
                          <a:srgbClr val="000000"/>
                        </a:buClr>
                        <a:buSzTx/>
                        <a:buFont typeface="Arial"/>
                        <a:buNone/>
                        <a:tabLst/>
                        <a:defRPr/>
                      </a:pPr>
                      <a:r>
                        <a:rPr lang="en-US" sz="3200" b="1" i="1" kern="1200" dirty="0">
                          <a:solidFill>
                            <a:srgbClr val="0F4662"/>
                          </a:solidFill>
                          <a:latin typeface="Cormorant Garamond Bold Italics"/>
                        </a:rPr>
                        <a:t>Summary</a:t>
                      </a:r>
                    </a:p>
                    <a:p>
                      <a:pPr marL="0" lvl="0" indent="0" algn="ctr" defTabSz="914400" rtl="0" eaLnBrk="1" latinLnBrk="0" hangingPunct="1">
                        <a:lnSpc>
                          <a:spcPts val="7980"/>
                        </a:lnSpc>
                        <a:spcBef>
                          <a:spcPct val="0"/>
                        </a:spcBef>
                        <a:buNone/>
                      </a:pPr>
                      <a:endParaRPr lang="en-US" sz="3200" b="1" i="1" kern="1200" dirty="0">
                        <a:solidFill>
                          <a:srgbClr val="0F4662"/>
                        </a:solidFill>
                        <a:latin typeface="Cormorant Garamond Bold Italics"/>
                      </a:endParaRPr>
                    </a:p>
                  </a:txBody>
                  <a:tcPr/>
                </a:tc>
                <a:tc>
                  <a:txBody>
                    <a:bodyPr/>
                    <a:lstStyle/>
                    <a:p>
                      <a:pPr marL="0" lvl="0" indent="0" algn="ctr" defTabSz="914400" rtl="0" eaLnBrk="1" latinLnBrk="0" hangingPunct="1">
                        <a:lnSpc>
                          <a:spcPts val="7980"/>
                        </a:lnSpc>
                        <a:spcBef>
                          <a:spcPct val="0"/>
                        </a:spcBef>
                      </a:pPr>
                      <a:r>
                        <a:rPr lang="en-IN" sz="3200" b="1" i="1" kern="1200" dirty="0">
                          <a:solidFill>
                            <a:srgbClr val="0F4662"/>
                          </a:solidFill>
                          <a:latin typeface="Cormorant Garamond Bold Italics"/>
                        </a:rPr>
                        <a:t>Findings</a:t>
                      </a:r>
                    </a:p>
                  </a:txBody>
                  <a:tcPr/>
                </a:tc>
                <a:extLst>
                  <a:ext uri="{0D108BD9-81ED-4DB2-BD59-A6C34878D82A}">
                    <a16:rowId xmlns:a16="http://schemas.microsoft.com/office/drawing/2014/main" val="1536114938"/>
                  </a:ext>
                </a:extLst>
              </a:tr>
              <a:tr h="22818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1.</a:t>
                      </a:r>
                      <a:r>
                        <a:rPr lang="en-IN" sz="1800" kern="1200" dirty="0">
                          <a:solidFill>
                            <a:schemeClr val="tx1"/>
                          </a:solidFill>
                          <a:latin typeface="+mn-lt"/>
                          <a:ea typeface="+mn-ea"/>
                          <a:cs typeface="+mn-cs"/>
                          <a:hlinkClick r:id="rId2">
                            <a:extLst>
                              <a:ext uri="{A12FA001-AC4F-418D-AE19-62706E023703}">
                                <ahyp:hlinkClr xmlns:ahyp="http://schemas.microsoft.com/office/drawing/2018/hyperlinkcolor" val="tx"/>
                              </a:ext>
                            </a:extLst>
                          </a:hlinkClick>
                        </a:rPr>
                        <a:t> Stefania Cristina</a:t>
                      </a:r>
                      <a:r>
                        <a:rPr lang="en-IN" sz="1800" kern="1200" dirty="0">
                          <a:solidFill>
                            <a:schemeClr val="tx1"/>
                          </a:solidFill>
                          <a:latin typeface="+mn-lt"/>
                          <a:ea typeface="+mn-ea"/>
                          <a:cs typeface="+mn-cs"/>
                        </a:rPr>
                        <a:t>; </a:t>
                      </a:r>
                      <a:r>
                        <a:rPr lang="en-IN" sz="1800"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Vladimir </a:t>
                      </a:r>
                      <a:r>
                        <a:rPr lang="en-IN" sz="1800" kern="1200" dirty="0" err="1">
                          <a:solidFill>
                            <a:schemeClr val="tx1"/>
                          </a:solidFill>
                          <a:latin typeface="+mn-lt"/>
                          <a:ea typeface="+mn-ea"/>
                          <a:cs typeface="+mn-cs"/>
                          <a:hlinkClick r:id="rId3">
                            <a:extLst>
                              <a:ext uri="{A12FA001-AC4F-418D-AE19-62706E023703}">
                                <ahyp:hlinkClr xmlns:ahyp="http://schemas.microsoft.com/office/drawing/2018/hyperlinkcolor" val="tx"/>
                              </a:ext>
                            </a:extLst>
                          </a:hlinkClick>
                        </a:rPr>
                        <a:t>Despotovic</a:t>
                      </a:r>
                      <a:r>
                        <a:rPr lang="en-IN" sz="1800" kern="1200" dirty="0">
                          <a:solidFill>
                            <a:schemeClr val="tx1"/>
                          </a:solidFill>
                          <a:latin typeface="+mn-lt"/>
                          <a:ea typeface="+mn-ea"/>
                          <a:cs typeface="+mn-cs"/>
                        </a:rPr>
                        <a:t>; </a:t>
                      </a:r>
                      <a:r>
                        <a:rPr lang="en-IN" sz="1800" kern="1200" dirty="0">
                          <a:solidFill>
                            <a:schemeClr val="tx1"/>
                          </a:solidFill>
                          <a:latin typeface="+mn-lt"/>
                          <a:ea typeface="+mn-ea"/>
                          <a:cs typeface="+mn-cs"/>
                          <a:hlinkClick r:id="rId4">
                            <a:extLst>
                              <a:ext uri="{A12FA001-AC4F-418D-AE19-62706E023703}">
                                <ahyp:hlinkClr xmlns:ahyp="http://schemas.microsoft.com/office/drawing/2018/hyperlinkcolor" val="tx"/>
                              </a:ext>
                            </a:extLst>
                          </a:hlinkClick>
                        </a:rPr>
                        <a:t>Rodrigo Pérez-Rodríguez</a:t>
                      </a:r>
                      <a:r>
                        <a:rPr lang="en-IN" sz="1800" kern="1200" dirty="0">
                          <a:solidFill>
                            <a:schemeClr val="tx1"/>
                          </a:solidFill>
                          <a:latin typeface="+mn-lt"/>
                          <a:ea typeface="+mn-ea"/>
                          <a:cs typeface="+mn-cs"/>
                        </a:rPr>
                        <a:t>; </a:t>
                      </a:r>
                      <a:r>
                        <a:rPr lang="en-IN" sz="1800" kern="1200" dirty="0">
                          <a:solidFill>
                            <a:schemeClr val="tx1"/>
                          </a:solidFill>
                          <a:latin typeface="+mn-lt"/>
                          <a:ea typeface="+mn-ea"/>
                          <a:cs typeface="+mn-cs"/>
                          <a:hlinkClick r:id="rId5">
                            <a:extLst>
                              <a:ext uri="{A12FA001-AC4F-418D-AE19-62706E023703}">
                                <ahyp:hlinkClr xmlns:ahyp="http://schemas.microsoft.com/office/drawing/2018/hyperlinkcolor" val="tx"/>
                              </a:ext>
                            </a:extLst>
                          </a:hlinkClick>
                        </a:rPr>
                        <a:t>Slavisa Aleksic</a:t>
                      </a:r>
                      <a:endParaRPr lang="en-US" sz="1800" kern="1200" dirty="0">
                        <a:solidFill>
                          <a:schemeClr val="tx1"/>
                        </a:solidFill>
                        <a:latin typeface="+mn-lt"/>
                        <a:ea typeface="+mn-ea"/>
                        <a:cs typeface="+mn-cs"/>
                      </a:endParaRPr>
                    </a:p>
                    <a:p>
                      <a:pPr lvl="0" algn="l">
                        <a:lnSpc>
                          <a:spcPct val="100000"/>
                        </a:lnSpc>
                        <a:spcBef>
                          <a:spcPts val="0"/>
                        </a:spcBef>
                        <a:spcAft>
                          <a:spcPts val="0"/>
                        </a:spcAft>
                        <a:buNone/>
                      </a:pPr>
                      <a:endParaRPr lang="en-US" sz="800" b="0" u="none" dirty="0">
                        <a:solidFill>
                          <a:schemeClr val="tx1"/>
                        </a:solidFill>
                        <a:latin typeface="Barlow Semi Condensed"/>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mn-lt"/>
                          <a:ea typeface="+mn-ea"/>
                          <a:cs typeface="+mn-cs"/>
                        </a:rPr>
                        <a:t>Audio- and Video-Based Human Activity Recognition Systems in Healthcare</a:t>
                      </a:r>
                    </a:p>
                    <a:p>
                      <a:pPr lvl="0" algn="l">
                        <a:lnSpc>
                          <a:spcPct val="100000"/>
                        </a:lnSpc>
                        <a:spcBef>
                          <a:spcPts val="0"/>
                        </a:spcBef>
                        <a:spcAft>
                          <a:spcPts val="0"/>
                        </a:spcAft>
                        <a:buNone/>
                      </a:pPr>
                      <a:endParaRPr lang="en-US" sz="1800" kern="1200" noProof="0" dirty="0">
                        <a:solidFill>
                          <a:schemeClr val="tx1"/>
                        </a:solidFill>
                        <a:latin typeface="+mn-lt"/>
                        <a:ea typeface="+mn-ea"/>
                        <a:cs typeface="+mn-cs"/>
                      </a:endParaRPr>
                    </a:p>
                    <a:p>
                      <a:pPr lvl="0" algn="l">
                        <a:lnSpc>
                          <a:spcPct val="100000"/>
                        </a:lnSpc>
                        <a:spcBef>
                          <a:spcPts val="0"/>
                        </a:spcBef>
                        <a:spcAft>
                          <a:spcPts val="0"/>
                        </a:spcAft>
                        <a:buNone/>
                      </a:pPr>
                      <a:r>
                        <a:rPr lang="en-IN" sz="1800" kern="1200" dirty="0">
                          <a:solidFill>
                            <a:schemeClr val="tx1"/>
                          </a:solidFill>
                          <a:latin typeface="+mn-lt"/>
                          <a:ea typeface="+mn-ea"/>
                          <a:cs typeface="+mn-cs"/>
                        </a:rPr>
                        <a:t> January 2024 </a:t>
                      </a:r>
                      <a:r>
                        <a:rPr lang="en-IN" sz="1800" kern="1200" dirty="0">
                          <a:solidFill>
                            <a:schemeClr val="tx1"/>
                          </a:solidFill>
                          <a:latin typeface="+mn-lt"/>
                          <a:ea typeface="+mn-ea"/>
                          <a:cs typeface="+mn-cs"/>
                          <a:hlinkClick r:id="rId6">
                            <a:extLst>
                              <a:ext uri="{A12FA001-AC4F-418D-AE19-62706E023703}">
                                <ahyp:hlinkClr xmlns:ahyp="http://schemas.microsoft.com/office/drawing/2018/hyperlinkcolor" val="tx"/>
                              </a:ext>
                            </a:extLst>
                          </a:hlinkClick>
                        </a:rPr>
                        <a:t>IEEE Access</a:t>
                      </a:r>
                      <a:r>
                        <a:rPr lang="en-IN" sz="1800" kern="1200" dirty="0">
                          <a:solidFill>
                            <a:schemeClr val="tx1"/>
                          </a:solidFill>
                          <a:latin typeface="+mn-lt"/>
                          <a:ea typeface="+mn-ea"/>
                          <a:cs typeface="+mn-cs"/>
                        </a:rPr>
                        <a:t> ( Volume: 12)</a:t>
                      </a:r>
                      <a:endParaRPr lang="en-US" sz="1800" kern="1200" noProof="0" dirty="0">
                        <a:solidFill>
                          <a:schemeClr val="tx1"/>
                        </a:solidFill>
                        <a:latin typeface="+mn-lt"/>
                        <a:ea typeface="+mn-ea"/>
                        <a:cs typeface="+mn-cs"/>
                      </a:endParaRPr>
                    </a:p>
                  </a:txBody>
                  <a:tcPr/>
                </a:tc>
                <a:tc>
                  <a:txBody>
                    <a:bodyPr/>
                    <a:lstStyle/>
                    <a:p>
                      <a:pPr lvl="0" algn="l">
                        <a:lnSpc>
                          <a:spcPct val="100000"/>
                        </a:lnSpc>
                        <a:spcBef>
                          <a:spcPts val="0"/>
                        </a:spcBef>
                        <a:spcAft>
                          <a:spcPts val="0"/>
                        </a:spcAft>
                        <a:buNone/>
                      </a:pPr>
                      <a:r>
                        <a:rPr lang="en-US" sz="1800" dirty="0"/>
                        <a:t>Human activity recognition (HAR) has gained significance in healthcare, with audio- and video-based systems being applied for smart living and healthcare services. This review covers system performance, challenges, and future trends in integrating HAR for real-world healthcare applications.</a:t>
                      </a:r>
                      <a:endParaRPr lang="en-US" sz="1800" dirty="0">
                        <a:latin typeface="Barlow Semi Condensed"/>
                      </a:endParaRPr>
                    </a:p>
                  </a:txBody>
                  <a:tcPr/>
                </a:tc>
                <a:tc>
                  <a:txBody>
                    <a:bodyPr/>
                    <a:lstStyle/>
                    <a:p>
                      <a:r>
                        <a:rPr lang="en-US" sz="1800" dirty="0"/>
                        <a:t>Gaps in HAR for healthcare include limited audio-based approaches, complex multimodal systems, and challenges with real-world data and efficient learning models.</a:t>
                      </a:r>
                      <a:endParaRPr lang="en-IN" sz="1800" dirty="0"/>
                    </a:p>
                  </a:txBody>
                  <a:tcPr/>
                </a:tc>
                <a:extLst>
                  <a:ext uri="{0D108BD9-81ED-4DB2-BD59-A6C34878D82A}">
                    <a16:rowId xmlns:a16="http://schemas.microsoft.com/office/drawing/2014/main" val="1924063127"/>
                  </a:ext>
                </a:extLst>
              </a:tr>
              <a:tr h="27393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2. </a:t>
                      </a:r>
                      <a:r>
                        <a:rPr lang="en-IN" sz="1800" kern="1200" dirty="0">
                          <a:solidFill>
                            <a:schemeClr val="tx1"/>
                          </a:solidFill>
                          <a:latin typeface="+mn-lt"/>
                          <a:ea typeface="+mn-ea"/>
                          <a:cs typeface="+mn-cs"/>
                          <a:hlinkClick r:id="rId7">
                            <a:extLst>
                              <a:ext uri="{A12FA001-AC4F-418D-AE19-62706E023703}">
                                <ahyp:hlinkClr xmlns:ahyp="http://schemas.microsoft.com/office/drawing/2018/hyperlinkcolor" val="tx"/>
                              </a:ext>
                            </a:extLst>
                          </a:hlinkClick>
                        </a:rPr>
                        <a:t>Wei </a:t>
                      </a:r>
                      <a:r>
                        <a:rPr lang="en-IN" sz="1800" kern="1200" dirty="0" err="1">
                          <a:solidFill>
                            <a:schemeClr val="tx1"/>
                          </a:solidFill>
                          <a:latin typeface="+mn-lt"/>
                          <a:ea typeface="+mn-ea"/>
                          <a:cs typeface="+mn-cs"/>
                          <a:hlinkClick r:id="rId7">
                            <a:extLst>
                              <a:ext uri="{A12FA001-AC4F-418D-AE19-62706E023703}">
                                <ahyp:hlinkClr xmlns:ahyp="http://schemas.microsoft.com/office/drawing/2018/hyperlinkcolor" val="tx"/>
                              </a:ext>
                            </a:extLst>
                          </a:hlinkClick>
                        </a:rPr>
                        <a:t>Lin</a:t>
                      </a:r>
                      <a:r>
                        <a:rPr lang="en-IN" sz="1800" kern="1200" dirty="0" err="1">
                          <a:solidFill>
                            <a:schemeClr val="tx1"/>
                          </a:solidFill>
                          <a:latin typeface="+mn-lt"/>
                          <a:ea typeface="+mn-ea"/>
                          <a:cs typeface="+mn-cs"/>
                        </a:rPr>
                        <a:t>;</a:t>
                      </a:r>
                      <a:r>
                        <a:rPr lang="en-IN" sz="1800" kern="1200" dirty="0" err="1">
                          <a:solidFill>
                            <a:schemeClr val="tx1"/>
                          </a:solidFill>
                          <a:latin typeface="+mn-lt"/>
                          <a:ea typeface="+mn-ea"/>
                          <a:cs typeface="+mn-cs"/>
                          <a:hlinkClick r:id="rId8">
                            <a:extLst>
                              <a:ext uri="{A12FA001-AC4F-418D-AE19-62706E023703}">
                                <ahyp:hlinkClr xmlns:ahyp="http://schemas.microsoft.com/office/drawing/2018/hyperlinkcolor" val="tx"/>
                              </a:ext>
                            </a:extLst>
                          </a:hlinkClick>
                        </a:rPr>
                        <a:t>Xiaoyu</a:t>
                      </a:r>
                      <a:r>
                        <a:rPr lang="en-IN" sz="1800" kern="1200" dirty="0">
                          <a:solidFill>
                            <a:schemeClr val="tx1"/>
                          </a:solidFill>
                          <a:latin typeface="+mn-lt"/>
                          <a:ea typeface="+mn-ea"/>
                          <a:cs typeface="+mn-cs"/>
                          <a:hlinkClick r:id="rId8">
                            <a:extLst>
                              <a:ext uri="{A12FA001-AC4F-418D-AE19-62706E023703}">
                                <ahyp:hlinkClr xmlns:ahyp="http://schemas.microsoft.com/office/drawing/2018/hyperlinkcolor" val="tx"/>
                              </a:ext>
                            </a:extLst>
                          </a:hlinkClick>
                        </a:rPr>
                        <a:t> </a:t>
                      </a:r>
                      <a:r>
                        <a:rPr lang="en-IN" sz="1800" kern="1200" dirty="0" err="1">
                          <a:solidFill>
                            <a:schemeClr val="tx1"/>
                          </a:solidFill>
                          <a:latin typeface="+mn-lt"/>
                          <a:ea typeface="+mn-ea"/>
                          <a:cs typeface="+mn-cs"/>
                          <a:hlinkClick r:id="rId8">
                            <a:extLst>
                              <a:ext uri="{A12FA001-AC4F-418D-AE19-62706E023703}">
                                <ahyp:hlinkClr xmlns:ahyp="http://schemas.microsoft.com/office/drawing/2018/hyperlinkcolor" val="tx"/>
                              </a:ext>
                            </a:extLst>
                          </a:hlinkClick>
                        </a:rPr>
                        <a:t>Liu</a:t>
                      </a:r>
                      <a:r>
                        <a:rPr lang="en-IN" sz="1800" kern="1200" dirty="0" err="1">
                          <a:solidFill>
                            <a:schemeClr val="tx1"/>
                          </a:solidFill>
                          <a:latin typeface="+mn-lt"/>
                          <a:ea typeface="+mn-ea"/>
                          <a:cs typeface="+mn-cs"/>
                        </a:rPr>
                        <a:t>;</a:t>
                      </a:r>
                      <a:r>
                        <a:rPr lang="en-IN" sz="1800" kern="1200" dirty="0" err="1">
                          <a:solidFill>
                            <a:schemeClr val="tx1"/>
                          </a:solidFill>
                          <a:latin typeface="+mn-lt"/>
                          <a:ea typeface="+mn-ea"/>
                          <a:cs typeface="+mn-cs"/>
                          <a:hlinkClick r:id="rId9">
                            <a:extLst>
                              <a:ext uri="{A12FA001-AC4F-418D-AE19-62706E023703}">
                                <ahyp:hlinkClr xmlns:ahyp="http://schemas.microsoft.com/office/drawing/2018/hyperlinkcolor" val="tx"/>
                              </a:ext>
                            </a:extLst>
                          </a:hlinkClick>
                        </a:rPr>
                        <a:t>Yihong</a:t>
                      </a:r>
                      <a:r>
                        <a:rPr lang="en-IN" sz="1800" kern="1200" dirty="0">
                          <a:solidFill>
                            <a:schemeClr val="tx1"/>
                          </a:solidFill>
                          <a:latin typeface="+mn-lt"/>
                          <a:ea typeface="+mn-ea"/>
                          <a:cs typeface="+mn-cs"/>
                          <a:hlinkClick r:id="rId9">
                            <a:extLst>
                              <a:ext uri="{A12FA001-AC4F-418D-AE19-62706E023703}">
                                <ahyp:hlinkClr xmlns:ahyp="http://schemas.microsoft.com/office/drawing/2018/hyperlinkcolor" val="tx"/>
                              </a:ext>
                            </a:extLst>
                          </a:hlinkClick>
                        </a:rPr>
                        <a:t> </a:t>
                      </a:r>
                      <a:r>
                        <a:rPr lang="en-IN" sz="1800" kern="1200" dirty="0" err="1">
                          <a:solidFill>
                            <a:schemeClr val="tx1"/>
                          </a:solidFill>
                          <a:latin typeface="+mn-lt"/>
                          <a:ea typeface="+mn-ea"/>
                          <a:cs typeface="+mn-cs"/>
                          <a:hlinkClick r:id="rId9">
                            <a:extLst>
                              <a:ext uri="{A12FA001-AC4F-418D-AE19-62706E023703}">
                                <ahyp:hlinkClr xmlns:ahyp="http://schemas.microsoft.com/office/drawing/2018/hyperlinkcolor" val="tx"/>
                              </a:ext>
                            </a:extLst>
                          </a:hlinkClick>
                        </a:rPr>
                        <a:t>Zhuang</a:t>
                      </a:r>
                      <a:r>
                        <a:rPr lang="en-IN" sz="1800" kern="1200" dirty="0" err="1">
                          <a:solidFill>
                            <a:schemeClr val="tx1"/>
                          </a:solidFill>
                          <a:latin typeface="+mn-lt"/>
                          <a:ea typeface="+mn-ea"/>
                          <a:cs typeface="+mn-cs"/>
                        </a:rPr>
                        <a:t>;</a:t>
                      </a:r>
                      <a:r>
                        <a:rPr lang="en-IN" sz="1800" kern="1200" dirty="0" err="1">
                          <a:solidFill>
                            <a:schemeClr val="tx1"/>
                          </a:solidFill>
                          <a:latin typeface="+mn-lt"/>
                          <a:ea typeface="+mn-ea"/>
                          <a:cs typeface="+mn-cs"/>
                          <a:hlinkClick r:id="rId10">
                            <a:extLst>
                              <a:ext uri="{A12FA001-AC4F-418D-AE19-62706E023703}">
                                <ahyp:hlinkClr xmlns:ahyp="http://schemas.microsoft.com/office/drawing/2018/hyperlinkcolor" val="tx"/>
                              </a:ext>
                            </a:extLst>
                          </a:hlinkClick>
                        </a:rPr>
                        <a:t>Xinghao</a:t>
                      </a:r>
                      <a:r>
                        <a:rPr lang="en-IN" sz="1800" kern="1200" dirty="0">
                          <a:solidFill>
                            <a:schemeClr val="tx1"/>
                          </a:solidFill>
                          <a:latin typeface="+mn-lt"/>
                          <a:ea typeface="+mn-ea"/>
                          <a:cs typeface="+mn-cs"/>
                          <a:hlinkClick r:id="rId10">
                            <a:extLst>
                              <a:ext uri="{A12FA001-AC4F-418D-AE19-62706E023703}">
                                <ahyp:hlinkClr xmlns:ahyp="http://schemas.microsoft.com/office/drawing/2018/hyperlinkcolor" val="tx"/>
                              </a:ext>
                            </a:extLst>
                          </a:hlinkClick>
                        </a:rPr>
                        <a:t> </a:t>
                      </a:r>
                      <a:r>
                        <a:rPr lang="en-IN" sz="1800" kern="1200" dirty="0" err="1">
                          <a:solidFill>
                            <a:schemeClr val="tx1"/>
                          </a:solidFill>
                          <a:latin typeface="+mn-lt"/>
                          <a:ea typeface="+mn-ea"/>
                          <a:cs typeface="+mn-cs"/>
                          <a:hlinkClick r:id="rId10">
                            <a:extLst>
                              <a:ext uri="{A12FA001-AC4F-418D-AE19-62706E023703}">
                                <ahyp:hlinkClr xmlns:ahyp="http://schemas.microsoft.com/office/drawing/2018/hyperlinkcolor" val="tx"/>
                              </a:ext>
                            </a:extLst>
                          </a:hlinkClick>
                        </a:rPr>
                        <a:t>Ding</a:t>
                      </a:r>
                      <a:r>
                        <a:rPr lang="en-IN" sz="1800" kern="1200" dirty="0" err="1">
                          <a:solidFill>
                            <a:schemeClr val="tx1"/>
                          </a:solidFill>
                          <a:latin typeface="+mn-lt"/>
                          <a:ea typeface="+mn-ea"/>
                          <a:cs typeface="+mn-cs"/>
                        </a:rPr>
                        <a:t>;</a:t>
                      </a:r>
                      <a:r>
                        <a:rPr lang="en-IN" sz="1800" kern="1200" dirty="0" err="1">
                          <a:solidFill>
                            <a:schemeClr val="tx1"/>
                          </a:solidFill>
                          <a:latin typeface="+mn-lt"/>
                          <a:ea typeface="+mn-ea"/>
                          <a:cs typeface="+mn-cs"/>
                          <a:hlinkClick r:id="rId11">
                            <a:extLst>
                              <a:ext uri="{A12FA001-AC4F-418D-AE19-62706E023703}">
                                <ahyp:hlinkClr xmlns:ahyp="http://schemas.microsoft.com/office/drawing/2018/hyperlinkcolor" val="tx"/>
                              </a:ext>
                            </a:extLst>
                          </a:hlinkClick>
                        </a:rPr>
                        <a:t>Xiaotong</a:t>
                      </a:r>
                      <a:r>
                        <a:rPr lang="en-IN" sz="1800" kern="1200" dirty="0">
                          <a:solidFill>
                            <a:schemeClr val="tx1"/>
                          </a:solidFill>
                          <a:latin typeface="+mn-lt"/>
                          <a:ea typeface="+mn-ea"/>
                          <a:cs typeface="+mn-cs"/>
                          <a:hlinkClick r:id="rId11">
                            <a:extLst>
                              <a:ext uri="{A12FA001-AC4F-418D-AE19-62706E023703}">
                                <ahyp:hlinkClr xmlns:ahyp="http://schemas.microsoft.com/office/drawing/2018/hyperlinkcolor" val="tx"/>
                              </a:ext>
                            </a:extLst>
                          </a:hlinkClick>
                        </a:rPr>
                        <a:t> </a:t>
                      </a:r>
                      <a:r>
                        <a:rPr lang="en-IN" sz="1800" kern="1200" dirty="0" err="1">
                          <a:solidFill>
                            <a:schemeClr val="tx1"/>
                          </a:solidFill>
                          <a:latin typeface="+mn-lt"/>
                          <a:ea typeface="+mn-ea"/>
                          <a:cs typeface="+mn-cs"/>
                          <a:hlinkClick r:id="rId11">
                            <a:extLst>
                              <a:ext uri="{A12FA001-AC4F-418D-AE19-62706E023703}">
                                <ahyp:hlinkClr xmlns:ahyp="http://schemas.microsoft.com/office/drawing/2018/hyperlinkcolor" val="tx"/>
                              </a:ext>
                            </a:extLst>
                          </a:hlinkClick>
                        </a:rPr>
                        <a:t>Tu</a:t>
                      </a:r>
                      <a:r>
                        <a:rPr lang="en-IN" sz="1800" kern="1200" dirty="0" err="1">
                          <a:solidFill>
                            <a:schemeClr val="tx1"/>
                          </a:solidFill>
                          <a:latin typeface="+mn-lt"/>
                          <a:ea typeface="+mn-ea"/>
                          <a:cs typeface="+mn-cs"/>
                        </a:rPr>
                        <a:t>;</a:t>
                      </a:r>
                      <a:r>
                        <a:rPr lang="en-IN" sz="1800" kern="1200" dirty="0" err="1">
                          <a:solidFill>
                            <a:schemeClr val="tx1"/>
                          </a:solidFill>
                          <a:latin typeface="+mn-lt"/>
                          <a:ea typeface="+mn-ea"/>
                          <a:cs typeface="+mn-cs"/>
                          <a:hlinkClick r:id="rId12">
                            <a:extLst>
                              <a:ext uri="{A12FA001-AC4F-418D-AE19-62706E023703}">
                                <ahyp:hlinkClr xmlns:ahyp="http://schemas.microsoft.com/office/drawing/2018/hyperlinkcolor" val="tx"/>
                              </a:ext>
                            </a:extLst>
                          </a:hlinkClick>
                        </a:rPr>
                        <a:t>Yue</a:t>
                      </a:r>
                      <a:r>
                        <a:rPr lang="en-IN" sz="1800" kern="1200" dirty="0">
                          <a:solidFill>
                            <a:schemeClr val="tx1"/>
                          </a:solidFill>
                          <a:latin typeface="+mn-lt"/>
                          <a:ea typeface="+mn-ea"/>
                          <a:cs typeface="+mn-cs"/>
                          <a:hlinkClick r:id="rId12">
                            <a:extLst>
                              <a:ext uri="{A12FA001-AC4F-418D-AE19-62706E023703}">
                                <ahyp:hlinkClr xmlns:ahyp="http://schemas.microsoft.com/office/drawing/2018/hyperlinkcolor" val="tx"/>
                              </a:ext>
                            </a:extLst>
                          </a:hlinkClick>
                        </a:rPr>
                        <a:t> </a:t>
                      </a:r>
                      <a:r>
                        <a:rPr lang="en-IN" sz="1800" kern="1200" dirty="0" err="1">
                          <a:solidFill>
                            <a:schemeClr val="tx1"/>
                          </a:solidFill>
                          <a:latin typeface="+mn-lt"/>
                          <a:ea typeface="+mn-ea"/>
                          <a:cs typeface="+mn-cs"/>
                          <a:hlinkClick r:id="rId12">
                            <a:extLst>
                              <a:ext uri="{A12FA001-AC4F-418D-AE19-62706E023703}">
                                <ahyp:hlinkClr xmlns:ahyp="http://schemas.microsoft.com/office/drawing/2018/hyperlinkcolor" val="tx"/>
                              </a:ext>
                            </a:extLst>
                          </a:hlinkClick>
                        </a:rPr>
                        <a:t>Huang</a:t>
                      </a:r>
                      <a:r>
                        <a:rPr lang="en-IN" sz="1800" kern="1200" dirty="0" err="1">
                          <a:solidFill>
                            <a:schemeClr val="tx1"/>
                          </a:solidFill>
                          <a:latin typeface="+mn-lt"/>
                          <a:ea typeface="+mn-ea"/>
                          <a:cs typeface="+mn-cs"/>
                        </a:rPr>
                        <a:t>;</a:t>
                      </a:r>
                      <a:r>
                        <a:rPr lang="en-IN" sz="1800" kern="1200" dirty="0" err="1">
                          <a:solidFill>
                            <a:schemeClr val="tx1"/>
                          </a:solidFill>
                          <a:latin typeface="+mn-lt"/>
                          <a:ea typeface="+mn-ea"/>
                          <a:cs typeface="+mn-cs"/>
                          <a:hlinkClick r:id="rId13">
                            <a:extLst>
                              <a:ext uri="{A12FA001-AC4F-418D-AE19-62706E023703}">
                                <ahyp:hlinkClr xmlns:ahyp="http://schemas.microsoft.com/office/drawing/2018/hyperlinkcolor" val="tx"/>
                              </a:ext>
                            </a:extLst>
                          </a:hlinkClick>
                        </a:rPr>
                        <a:t>Huanqiang</a:t>
                      </a:r>
                      <a:r>
                        <a:rPr lang="en-IN" sz="1800" kern="1200" dirty="0">
                          <a:solidFill>
                            <a:schemeClr val="tx1"/>
                          </a:solidFill>
                          <a:latin typeface="+mn-lt"/>
                          <a:ea typeface="+mn-ea"/>
                          <a:cs typeface="+mn-cs"/>
                          <a:hlinkClick r:id="rId13">
                            <a:extLst>
                              <a:ext uri="{A12FA001-AC4F-418D-AE19-62706E023703}">
                                <ahyp:hlinkClr xmlns:ahyp="http://schemas.microsoft.com/office/drawing/2018/hyperlinkcolor" val="tx"/>
                              </a:ext>
                            </a:extLst>
                          </a:hlinkClick>
                        </a:rPr>
                        <a:t> Zeng</a:t>
                      </a:r>
                      <a:endParaRPr lang="en-US" sz="1800" kern="1200" dirty="0">
                        <a:solidFill>
                          <a:schemeClr val="tx1"/>
                        </a:solidFill>
                        <a:latin typeface="+mn-lt"/>
                        <a:ea typeface="+mn-ea"/>
                        <a:cs typeface="+mn-cs"/>
                      </a:endParaRPr>
                    </a:p>
                    <a:p>
                      <a:pPr lvl="0">
                        <a:buNone/>
                      </a:pPr>
                      <a:endParaRPr lang="en-US" sz="1800" kern="1200" dirty="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hlinkClick r:id="rId14">
                            <a:extLst>
                              <a:ext uri="{A12FA001-AC4F-418D-AE19-62706E023703}">
                                <ahyp:hlinkClr xmlns:ahyp="http://schemas.microsoft.com/office/drawing/2018/hyperlinkcolor" val="tx"/>
                              </a:ext>
                            </a:extLst>
                          </a:hlinkClick>
                        </a:rPr>
                        <a:t>Unsupervised Video-Based Action Recognition With Imagining Motion and Perceiving Appearance</a:t>
                      </a:r>
                      <a:endParaRPr lang="en-US" sz="18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Year: 2023 | Volume: 33, </a:t>
                      </a:r>
                      <a:r>
                        <a:rPr lang="en-US" sz="1800" kern="1200" dirty="0">
                          <a:solidFill>
                            <a:schemeClr val="tx1"/>
                          </a:solidFill>
                          <a:latin typeface="+mn-lt"/>
                          <a:ea typeface="+mn-ea"/>
                          <a:cs typeface="+mn-cs"/>
                          <a:hlinkClick r:id="rId15">
                            <a:extLst>
                              <a:ext uri="{A12FA001-AC4F-418D-AE19-62706E023703}">
                                <ahyp:hlinkClr xmlns:ahyp="http://schemas.microsoft.com/office/drawing/2018/hyperlinkcolor" val="tx"/>
                              </a:ext>
                            </a:extLst>
                          </a:hlinkClick>
                        </a:rPr>
                        <a:t>Issue: 5</a:t>
                      </a:r>
                      <a:r>
                        <a:rPr lang="en-US" sz="1800" kern="1200" dirty="0">
                          <a:solidFill>
                            <a:schemeClr val="tx1"/>
                          </a:solidFill>
                          <a:latin typeface="+mn-lt"/>
                          <a:ea typeface="+mn-ea"/>
                          <a:cs typeface="+mn-cs"/>
                        </a:rPr>
                        <a:t> | Journal Article | Publisher: IEEE</a:t>
                      </a:r>
                    </a:p>
                    <a:p>
                      <a:pPr lvl="0">
                        <a:buNone/>
                      </a:pPr>
                      <a:endParaRPr lang="en-US" sz="1800" kern="1200" dirty="0">
                        <a:solidFill>
                          <a:schemeClr val="tx1"/>
                        </a:solidFill>
                        <a:latin typeface="+mn-lt"/>
                        <a:ea typeface="+mn-ea"/>
                        <a:cs typeface="+mn-cs"/>
                      </a:endParaRPr>
                    </a:p>
                  </a:txBody>
                  <a:tcPr/>
                </a:tc>
                <a:tc>
                  <a:txBody>
                    <a:bodyPr/>
                    <a:lstStyle/>
                    <a:p>
                      <a:r>
                        <a:rPr lang="en-US" sz="1800" kern="1200" dirty="0">
                          <a:solidFill>
                            <a:schemeClr val="tx1"/>
                          </a:solidFill>
                          <a:latin typeface="+mn-lt"/>
                          <a:ea typeface="+mn-ea"/>
                          <a:cs typeface="+mn-cs"/>
                        </a:rPr>
                        <a:t>IMPA is an unsupervised video-based action recognition model that extracts motion and appearance features using self-supervised Motion Extracting Block (MEB) and Appearance Learning Block (ALB) for improved recognition.</a:t>
                      </a:r>
                      <a:endParaRPr lang="en-GB" sz="1800" kern="1200" dirty="0">
                        <a:solidFill>
                          <a:schemeClr val="tx1"/>
                        </a:solidFill>
                        <a:latin typeface="+mn-lt"/>
                        <a:ea typeface="+mn-ea"/>
                        <a:cs typeface="+mn-cs"/>
                        <a:sym typeface="Arial"/>
                      </a:endParaRPr>
                    </a:p>
                  </a:txBody>
                  <a:tcPr/>
                </a:tc>
                <a:tc>
                  <a:txBody>
                    <a:bodyPr/>
                    <a:lstStyle/>
                    <a:p>
                      <a:r>
                        <a:rPr lang="en-US" sz="1800" kern="1200" dirty="0">
                          <a:solidFill>
                            <a:schemeClr val="tx1"/>
                          </a:solidFill>
                          <a:latin typeface="+mn-lt"/>
                          <a:ea typeface="+mn-ea"/>
                          <a:cs typeface="+mn-cs"/>
                        </a:rPr>
                        <a:t>Its effectiveness in complex real-world scenarios and generalization across diverse video datasets need further exploration.</a:t>
                      </a:r>
                      <a:endParaRPr lang="en-IN" sz="1800" kern="1200" dirty="0">
                        <a:solidFill>
                          <a:schemeClr val="tx1"/>
                        </a:solidFill>
                        <a:latin typeface="+mn-lt"/>
                        <a:ea typeface="+mn-ea"/>
                        <a:cs typeface="+mn-cs"/>
                      </a:endParaRPr>
                    </a:p>
                  </a:txBody>
                  <a:tcPr/>
                </a:tc>
                <a:extLst>
                  <a:ext uri="{0D108BD9-81ED-4DB2-BD59-A6C34878D82A}">
                    <a16:rowId xmlns:a16="http://schemas.microsoft.com/office/drawing/2014/main" val="3920602654"/>
                  </a:ext>
                </a:extLst>
              </a:tr>
              <a:tr h="124388">
                <a:tc>
                  <a:txBody>
                    <a:bodyPr/>
                    <a:lstStyle/>
                    <a:p>
                      <a:endParaRPr lang="en-IN" sz="800" dirty="0"/>
                    </a:p>
                  </a:txBody>
                  <a:tcPr/>
                </a:tc>
                <a:tc>
                  <a:txBody>
                    <a:bodyPr/>
                    <a:lstStyle/>
                    <a:p>
                      <a:endParaRPr lang="en-IN" sz="800" dirty="0"/>
                    </a:p>
                  </a:txBody>
                  <a:tcPr/>
                </a:tc>
                <a:tc>
                  <a:txBody>
                    <a:bodyPr/>
                    <a:lstStyle/>
                    <a:p>
                      <a:endParaRPr lang="en-IN" sz="800"/>
                    </a:p>
                  </a:txBody>
                  <a:tcPr/>
                </a:tc>
                <a:tc>
                  <a:txBody>
                    <a:bodyPr/>
                    <a:lstStyle/>
                    <a:p>
                      <a:endParaRPr lang="en-IN" sz="800" dirty="0"/>
                    </a:p>
                  </a:txBody>
                  <a:tcPr/>
                </a:tc>
                <a:extLst>
                  <a:ext uri="{0D108BD9-81ED-4DB2-BD59-A6C34878D82A}">
                    <a16:rowId xmlns:a16="http://schemas.microsoft.com/office/drawing/2014/main" val="1544939530"/>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609234"/>
            <a:ext cx="8048163" cy="969669"/>
          </a:xfrm>
          <a:prstGeom prst="rect">
            <a:avLst/>
          </a:prstGeom>
        </p:spPr>
        <p:txBody>
          <a:bodyPr lIns="0" tIns="0" rIns="0" bIns="0" rtlCol="0" anchor="t">
            <a:spAutoFit/>
          </a:bodyPr>
          <a:lstStyle/>
          <a:p>
            <a:pPr marL="0" lvl="0" indent="0" algn="l">
              <a:lnSpc>
                <a:spcPts val="7980"/>
              </a:lnSpc>
              <a:spcBef>
                <a:spcPct val="0"/>
              </a:spcBef>
            </a:pPr>
            <a:r>
              <a:rPr lang="en-US" sz="5700" b="1" i="1">
                <a:solidFill>
                  <a:srgbClr val="0F4662"/>
                </a:solidFill>
                <a:latin typeface="Cormorant Garamond Bold Italics"/>
                <a:ea typeface="Cormorant Garamond Bold Italics"/>
                <a:cs typeface="Cormorant Garamond Bold Italics"/>
                <a:sym typeface="Cormorant Garamond Bold Italics"/>
              </a:rPr>
              <a:t>Literature Survey</a:t>
            </a:r>
          </a:p>
        </p:txBody>
      </p:sp>
      <p:graphicFrame>
        <p:nvGraphicFramePr>
          <p:cNvPr id="3" name="Table 2">
            <a:extLst>
              <a:ext uri="{FF2B5EF4-FFF2-40B4-BE49-F238E27FC236}">
                <a16:creationId xmlns:a16="http://schemas.microsoft.com/office/drawing/2014/main" id="{6907CE7D-8E24-8F6E-49EB-C207298AC733}"/>
              </a:ext>
            </a:extLst>
          </p:cNvPr>
          <p:cNvGraphicFramePr>
            <a:graphicFrameLocks noGrp="1"/>
          </p:cNvGraphicFramePr>
          <p:nvPr>
            <p:extLst>
              <p:ext uri="{D42A27DB-BD31-4B8C-83A1-F6EECF244321}">
                <p14:modId xmlns:p14="http://schemas.microsoft.com/office/powerpoint/2010/main" val="1466826506"/>
              </p:ext>
            </p:extLst>
          </p:nvPr>
        </p:nvGraphicFramePr>
        <p:xfrm>
          <a:off x="1651894" y="2095500"/>
          <a:ext cx="14849937" cy="7867650"/>
        </p:xfrm>
        <a:graphic>
          <a:graphicData uri="http://schemas.openxmlformats.org/drawingml/2006/table">
            <a:tbl>
              <a:tblPr firstRow="1" bandRow="1"/>
              <a:tblGrid>
                <a:gridCol w="3803400">
                  <a:extLst>
                    <a:ext uri="{9D8B030D-6E8A-4147-A177-3AD203B41FA5}">
                      <a16:colId xmlns:a16="http://schemas.microsoft.com/office/drawing/2014/main" val="2356973162"/>
                    </a:ext>
                  </a:extLst>
                </a:gridCol>
                <a:gridCol w="3502738">
                  <a:extLst>
                    <a:ext uri="{9D8B030D-6E8A-4147-A177-3AD203B41FA5}">
                      <a16:colId xmlns:a16="http://schemas.microsoft.com/office/drawing/2014/main" val="3754941104"/>
                    </a:ext>
                  </a:extLst>
                </a:gridCol>
                <a:gridCol w="3861620">
                  <a:extLst>
                    <a:ext uri="{9D8B030D-6E8A-4147-A177-3AD203B41FA5}">
                      <a16:colId xmlns:a16="http://schemas.microsoft.com/office/drawing/2014/main" val="289252131"/>
                    </a:ext>
                  </a:extLst>
                </a:gridCol>
                <a:gridCol w="3682179">
                  <a:extLst>
                    <a:ext uri="{9D8B030D-6E8A-4147-A177-3AD203B41FA5}">
                      <a16:colId xmlns:a16="http://schemas.microsoft.com/office/drawing/2014/main" val="2590018689"/>
                    </a:ext>
                  </a:extLst>
                </a:gridCol>
              </a:tblGrid>
              <a:tr h="1744405">
                <a:tc>
                  <a:txBody>
                    <a:bodyPr/>
                    <a:lstStyle/>
                    <a:p>
                      <a:pPr marL="0" marR="0" lvl="0" indent="0" algn="ctr" defTabSz="914400" rtl="0" eaLnBrk="1" fontAlgn="auto" latinLnBrk="0" hangingPunct="1">
                        <a:lnSpc>
                          <a:spcPts val="7980"/>
                        </a:lnSpc>
                        <a:spcBef>
                          <a:spcPct val="0"/>
                        </a:spcBef>
                        <a:spcAft>
                          <a:spcPts val="0"/>
                        </a:spcAft>
                        <a:buClr>
                          <a:srgbClr val="000000"/>
                        </a:buClr>
                        <a:buSzTx/>
                        <a:buFont typeface="Arial"/>
                        <a:buNone/>
                        <a:tabLst/>
                        <a:defRPr/>
                      </a:pPr>
                      <a:r>
                        <a:rPr lang="en-US" sz="3200" b="1" i="1" kern="1200" dirty="0">
                          <a:solidFill>
                            <a:srgbClr val="0F4662"/>
                          </a:solidFill>
                          <a:latin typeface="Cormorant Garamond Bold Italics"/>
                        </a:rPr>
                        <a:t>Author</a:t>
                      </a:r>
                    </a:p>
                    <a:p>
                      <a:pPr marL="0" lvl="0" indent="0" algn="ctr" defTabSz="914400" rtl="0" eaLnBrk="1" latinLnBrk="0" hangingPunct="1">
                        <a:lnSpc>
                          <a:spcPts val="7980"/>
                        </a:lnSpc>
                        <a:spcBef>
                          <a:spcPct val="0"/>
                        </a:spcBef>
                        <a:buNone/>
                      </a:pPr>
                      <a:endParaRPr lang="en-US" sz="3200" b="1" i="1" kern="1200" dirty="0">
                        <a:solidFill>
                          <a:srgbClr val="0F4662"/>
                        </a:solidFill>
                        <a:latin typeface="Cormorant Garamond Bold Italics"/>
                      </a:endParaRPr>
                    </a:p>
                  </a:txBody>
                  <a:tcPr/>
                </a:tc>
                <a:tc>
                  <a:txBody>
                    <a:bodyPr/>
                    <a:lstStyle/>
                    <a:p>
                      <a:pPr marL="0" marR="0" lvl="0" indent="0" algn="ctr" defTabSz="914400" rtl="0" eaLnBrk="1" fontAlgn="auto" latinLnBrk="0" hangingPunct="1">
                        <a:lnSpc>
                          <a:spcPts val="7980"/>
                        </a:lnSpc>
                        <a:spcBef>
                          <a:spcPct val="0"/>
                        </a:spcBef>
                        <a:spcAft>
                          <a:spcPts val="0"/>
                        </a:spcAft>
                        <a:buClr>
                          <a:srgbClr val="000000"/>
                        </a:buClr>
                        <a:buSzTx/>
                        <a:buFont typeface="Arial"/>
                        <a:buNone/>
                        <a:tabLst/>
                        <a:defRPr/>
                      </a:pPr>
                      <a:r>
                        <a:rPr lang="en-US" sz="3200" b="1" i="1" kern="1200" dirty="0">
                          <a:solidFill>
                            <a:srgbClr val="0F4662"/>
                          </a:solidFill>
                          <a:latin typeface="Cormorant Garamond Bold Italics"/>
                        </a:rPr>
                        <a:t>Title</a:t>
                      </a:r>
                    </a:p>
                    <a:p>
                      <a:pPr marL="0" lvl="0" indent="0" algn="ctr" defTabSz="914400" rtl="0" eaLnBrk="1" latinLnBrk="0" hangingPunct="1">
                        <a:lnSpc>
                          <a:spcPts val="7980"/>
                        </a:lnSpc>
                        <a:spcBef>
                          <a:spcPct val="0"/>
                        </a:spcBef>
                        <a:buNone/>
                      </a:pPr>
                      <a:endParaRPr lang="en-US" sz="3200" b="1" i="1" kern="1200" dirty="0">
                        <a:solidFill>
                          <a:srgbClr val="0F4662"/>
                        </a:solidFill>
                        <a:latin typeface="Cormorant Garamond Bold Italics"/>
                      </a:endParaRPr>
                    </a:p>
                  </a:txBody>
                  <a:tcPr/>
                </a:tc>
                <a:tc>
                  <a:txBody>
                    <a:bodyPr/>
                    <a:lstStyle/>
                    <a:p>
                      <a:pPr marL="0" marR="0" lvl="0" indent="0" algn="ctr" defTabSz="914400" rtl="0" eaLnBrk="1" fontAlgn="auto" latinLnBrk="0" hangingPunct="1">
                        <a:lnSpc>
                          <a:spcPts val="7980"/>
                        </a:lnSpc>
                        <a:spcBef>
                          <a:spcPct val="0"/>
                        </a:spcBef>
                        <a:spcAft>
                          <a:spcPts val="0"/>
                        </a:spcAft>
                        <a:buClr>
                          <a:srgbClr val="000000"/>
                        </a:buClr>
                        <a:buSzTx/>
                        <a:buFont typeface="Arial"/>
                        <a:buNone/>
                        <a:tabLst/>
                        <a:defRPr/>
                      </a:pPr>
                      <a:r>
                        <a:rPr lang="en-US" sz="3200" b="1" i="1" kern="1200" dirty="0">
                          <a:solidFill>
                            <a:srgbClr val="0F4662"/>
                          </a:solidFill>
                          <a:latin typeface="Cormorant Garamond Bold Italics"/>
                        </a:rPr>
                        <a:t>Summary</a:t>
                      </a:r>
                    </a:p>
                    <a:p>
                      <a:pPr marL="0" lvl="0" indent="0" algn="ctr" defTabSz="914400" rtl="0" eaLnBrk="1" latinLnBrk="0" hangingPunct="1">
                        <a:lnSpc>
                          <a:spcPts val="7980"/>
                        </a:lnSpc>
                        <a:spcBef>
                          <a:spcPct val="0"/>
                        </a:spcBef>
                        <a:buNone/>
                      </a:pPr>
                      <a:endParaRPr lang="en-US" sz="3200" b="1" i="1" kern="1200" dirty="0">
                        <a:solidFill>
                          <a:srgbClr val="0F4662"/>
                        </a:solidFill>
                        <a:latin typeface="Cormorant Garamond Bold Italics"/>
                      </a:endParaRPr>
                    </a:p>
                  </a:txBody>
                  <a:tcPr/>
                </a:tc>
                <a:tc>
                  <a:txBody>
                    <a:bodyPr/>
                    <a:lstStyle/>
                    <a:p>
                      <a:pPr marL="0" marR="0" lvl="0" indent="0" algn="ctr" defTabSz="914400" rtl="0" eaLnBrk="1" fontAlgn="auto" latinLnBrk="0" hangingPunct="1">
                        <a:lnSpc>
                          <a:spcPts val="7980"/>
                        </a:lnSpc>
                        <a:spcBef>
                          <a:spcPct val="0"/>
                        </a:spcBef>
                        <a:spcAft>
                          <a:spcPts val="0"/>
                        </a:spcAft>
                        <a:buClrTx/>
                        <a:buSzTx/>
                        <a:buFontTx/>
                        <a:buNone/>
                        <a:tabLst/>
                        <a:defRPr/>
                      </a:pPr>
                      <a:r>
                        <a:rPr lang="en-IN" sz="3200" b="1" i="1" kern="1200" dirty="0">
                          <a:solidFill>
                            <a:srgbClr val="0F4662"/>
                          </a:solidFill>
                          <a:latin typeface="Cormorant Garamond Bold Italics"/>
                        </a:rPr>
                        <a:t>Findings</a:t>
                      </a:r>
                    </a:p>
                    <a:p>
                      <a:pPr marL="0" lvl="0" indent="0" algn="ctr" defTabSz="914400" rtl="0" eaLnBrk="1" latinLnBrk="0" hangingPunct="1">
                        <a:lnSpc>
                          <a:spcPts val="7980"/>
                        </a:lnSpc>
                        <a:spcBef>
                          <a:spcPct val="0"/>
                        </a:spcBef>
                      </a:pPr>
                      <a:endParaRPr lang="en-IN" sz="3200" b="1" i="1" kern="1200" dirty="0">
                        <a:solidFill>
                          <a:srgbClr val="0F4662"/>
                        </a:solidFill>
                        <a:latin typeface="Cormorant Garamond Bold Italics"/>
                      </a:endParaRPr>
                    </a:p>
                  </a:txBody>
                  <a:tcPr/>
                </a:tc>
                <a:extLst>
                  <a:ext uri="{0D108BD9-81ED-4DB2-BD59-A6C34878D82A}">
                    <a16:rowId xmlns:a16="http://schemas.microsoft.com/office/drawing/2014/main" val="1536114938"/>
                  </a:ext>
                </a:extLst>
              </a:tr>
              <a:tr h="22818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dirty="0">
                          <a:solidFill>
                            <a:schemeClr val="tx1"/>
                          </a:solidFill>
                          <a:latin typeface="Barlow Semi Condensed"/>
                        </a:rPr>
                        <a:t>3. </a:t>
                      </a:r>
                      <a:r>
                        <a:rPr lang="en-IN" sz="1800" kern="1200" dirty="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Hongwei Yin</a:t>
                      </a:r>
                      <a:r>
                        <a:rPr lang="en-IN" sz="1800" dirty="0">
                          <a:solidFill>
                            <a:schemeClr val="tx1"/>
                          </a:solidFill>
                        </a:rPr>
                        <a:t>, </a:t>
                      </a:r>
                      <a:r>
                        <a:rPr lang="en-IN" sz="1800"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Richard O. Sinnott</a:t>
                      </a:r>
                      <a:r>
                        <a:rPr lang="en-IN" sz="1800" dirty="0">
                          <a:solidFill>
                            <a:schemeClr val="tx1"/>
                          </a:solidFill>
                        </a:rPr>
                        <a:t> &amp; </a:t>
                      </a:r>
                      <a:r>
                        <a:rPr lang="en-IN" sz="1800"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Glenn T. </a:t>
                      </a:r>
                      <a:r>
                        <a:rPr lang="en-IN" sz="1800" kern="1200" dirty="0" err="1">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Jayaputera</a:t>
                      </a:r>
                      <a:r>
                        <a:rPr lang="en-IN" sz="1800" dirty="0">
                          <a:solidFill>
                            <a:schemeClr val="tx1"/>
                          </a:solidFill>
                        </a:rPr>
                        <a:t> </a:t>
                      </a:r>
                      <a:endParaRPr lang="en-US" sz="1800" b="0" u="none" dirty="0">
                        <a:solidFill>
                          <a:schemeClr val="tx1"/>
                        </a:solidFill>
                        <a:latin typeface="Barlow Semi Condensed"/>
                      </a:endParaRPr>
                    </a:p>
                    <a:p>
                      <a:pPr lvl="0" algn="l">
                        <a:lnSpc>
                          <a:spcPct val="100000"/>
                        </a:lnSpc>
                        <a:spcBef>
                          <a:spcPts val="0"/>
                        </a:spcBef>
                        <a:spcAft>
                          <a:spcPts val="0"/>
                        </a:spcAft>
                        <a:buNone/>
                      </a:pPr>
                      <a:endParaRPr lang="en-US" sz="1800" b="0" u="none" dirty="0">
                        <a:solidFill>
                          <a:schemeClr val="tx1"/>
                        </a:solidFill>
                        <a:latin typeface="Barlow Semi Condensed"/>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A survey of video-based human action recognition in team sports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mn-lt"/>
                        <a:ea typeface="+mn-ea"/>
                        <a:cs typeface="+mn-cs"/>
                      </a:endParaRPr>
                    </a:p>
                    <a:p>
                      <a:pPr lvl="0" algn="l"/>
                      <a:r>
                        <a:rPr lang="en-US" sz="1800" b="0" i="0" kern="1200" dirty="0">
                          <a:solidFill>
                            <a:schemeClr val="tx1"/>
                          </a:solidFill>
                          <a:effectLst/>
                          <a:latin typeface="+mn-lt"/>
                          <a:ea typeface="+mn-ea"/>
                          <a:cs typeface="+mn-cs"/>
                        </a:rPr>
                        <a:t>Published: 16 September 2024</a:t>
                      </a:r>
                    </a:p>
                    <a:p>
                      <a:pPr lvl="0" algn="l"/>
                      <a:r>
                        <a:rPr lang="en-US" sz="1800" b="0" i="0" kern="1200" dirty="0">
                          <a:solidFill>
                            <a:schemeClr val="tx1"/>
                          </a:solidFill>
                          <a:effectLst/>
                          <a:latin typeface="+mn-lt"/>
                          <a:ea typeface="+mn-ea"/>
                          <a:cs typeface="+mn-cs"/>
                        </a:rPr>
                        <a:t>Volume 57, article number 293, (2024)</a:t>
                      </a:r>
                    </a:p>
                    <a:p>
                      <a:br>
                        <a:rPr lang="en-US" sz="1800" b="0" i="0" kern="1200" dirty="0">
                          <a:solidFill>
                            <a:schemeClr val="tx1"/>
                          </a:solidFill>
                          <a:effectLst/>
                          <a:latin typeface="+mn-lt"/>
                          <a:ea typeface="+mn-ea"/>
                          <a:cs typeface="+mn-cs"/>
                        </a:rPr>
                      </a:br>
                      <a:endParaRPr lang="en-US" sz="1800" b="0" i="0" kern="1200" dirty="0">
                        <a:solidFill>
                          <a:schemeClr val="tx1"/>
                        </a:solidFill>
                        <a:effectLst/>
                        <a:latin typeface="+mn-lt"/>
                        <a:ea typeface="+mn-ea"/>
                        <a:cs typeface="+mn-cs"/>
                      </a:endParaRPr>
                    </a:p>
                    <a:p>
                      <a:pPr lvl="0" algn="l">
                        <a:lnSpc>
                          <a:spcPct val="100000"/>
                        </a:lnSpc>
                        <a:spcBef>
                          <a:spcPts val="0"/>
                        </a:spcBef>
                        <a:spcAft>
                          <a:spcPts val="0"/>
                        </a:spcAft>
                        <a:buNone/>
                      </a:pPr>
                      <a:endParaRPr lang="en-US" sz="1800" b="0" i="0" u="none" strike="noStrike" noProof="0" dirty="0">
                        <a:solidFill>
                          <a:schemeClr val="tx1"/>
                        </a:solidFill>
                        <a:latin typeface="Barlow Semi Condensed"/>
                      </a:endParaRPr>
                    </a:p>
                  </a:txBody>
                  <a:tcPr/>
                </a:tc>
                <a:tc>
                  <a:txBody>
                    <a:bodyPr/>
                    <a:lstStyle/>
                    <a:p>
                      <a:pPr lvl="0" algn="l">
                        <a:lnSpc>
                          <a:spcPct val="100000"/>
                        </a:lnSpc>
                        <a:spcBef>
                          <a:spcPts val="0"/>
                        </a:spcBef>
                        <a:spcAft>
                          <a:spcPts val="0"/>
                        </a:spcAft>
                        <a:buNone/>
                      </a:pPr>
                      <a:r>
                        <a:rPr lang="en-US" sz="1800" dirty="0">
                          <a:solidFill>
                            <a:schemeClr val="tx1"/>
                          </a:solidFill>
                        </a:rPr>
                        <a:t>This paper reviews human action recognition (HAR) in team sports like football, basketball, and Australian rules football, highlighting key datasets, challenges, and future research directions. It emphasizes the unique challenges of HAR in team sports, which involve faster-paced actions and more human-human interactions.</a:t>
                      </a:r>
                      <a:endParaRPr lang="en-US" sz="1800" dirty="0">
                        <a:solidFill>
                          <a:schemeClr val="tx1"/>
                        </a:solidFill>
                        <a:latin typeface="Barlow Semi Condensed"/>
                      </a:endParaRPr>
                    </a:p>
                  </a:txBody>
                  <a:tcPr/>
                </a:tc>
                <a:tc>
                  <a:txBody>
                    <a:bodyPr/>
                    <a:lstStyle/>
                    <a:p>
                      <a:r>
                        <a:rPr lang="en-US" sz="1800" dirty="0">
                          <a:solidFill>
                            <a:schemeClr val="tx1"/>
                          </a:solidFill>
                        </a:rPr>
                        <a:t>The gaps include limited focus on HAR for fast-paced team sports, a lack of specialized datasets, and challenges in real-time performance and scalability.</a:t>
                      </a:r>
                      <a:endParaRPr lang="en-IN" sz="1800" dirty="0">
                        <a:solidFill>
                          <a:schemeClr val="tx1"/>
                        </a:solidFill>
                      </a:endParaRPr>
                    </a:p>
                  </a:txBody>
                  <a:tcPr/>
                </a:tc>
                <a:extLst>
                  <a:ext uri="{0D108BD9-81ED-4DB2-BD59-A6C34878D82A}">
                    <a16:rowId xmlns:a16="http://schemas.microsoft.com/office/drawing/2014/main" val="1924063127"/>
                  </a:ext>
                </a:extLst>
              </a:tr>
              <a:tr h="27393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Barlow Semi Condensed"/>
                        </a:rPr>
                        <a:t>4. </a:t>
                      </a:r>
                      <a:r>
                        <a:rPr lang="en-IN" sz="1800" kern="1200" dirty="0">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Pranjal Kumar</a:t>
                      </a:r>
                      <a:r>
                        <a:rPr lang="en-IN" sz="1800" dirty="0">
                          <a:solidFill>
                            <a:schemeClr val="tx1"/>
                          </a:solidFill>
                        </a:rPr>
                        <a:t>, </a:t>
                      </a:r>
                      <a:r>
                        <a:rPr lang="en-IN" sz="1800" kern="1200" dirty="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Siddhartha Chauhan</a:t>
                      </a:r>
                      <a:r>
                        <a:rPr lang="en-IN" sz="1800" dirty="0">
                          <a:solidFill>
                            <a:schemeClr val="tx1"/>
                          </a:solidFill>
                        </a:rPr>
                        <a:t> &amp; </a:t>
                      </a:r>
                      <a:r>
                        <a:rPr lang="en-IN" sz="1800" kern="1200" dirty="0">
                          <a:solidFill>
                            <a:schemeClr val="tx1"/>
                          </a:solidFill>
                          <a:effectLst/>
                          <a:latin typeface="+mn-lt"/>
                          <a:ea typeface="+mn-ea"/>
                          <a:cs typeface="+mn-cs"/>
                          <a:hlinkClick r:id="rId7">
                            <a:extLst>
                              <a:ext uri="{A12FA001-AC4F-418D-AE19-62706E023703}">
                                <ahyp:hlinkClr xmlns:ahyp="http://schemas.microsoft.com/office/drawing/2018/hyperlinkcolor" val="tx"/>
                              </a:ext>
                            </a:extLst>
                          </a:hlinkClick>
                        </a:rPr>
                        <a:t>Lalit Kumar Awasthi</a:t>
                      </a:r>
                      <a:r>
                        <a:rPr lang="en-IN" sz="1800" dirty="0">
                          <a:solidFill>
                            <a:schemeClr val="tx1"/>
                          </a:solidFill>
                        </a:rPr>
                        <a:t> </a:t>
                      </a:r>
                      <a:endParaRPr lang="en-US" sz="1800" b="0" dirty="0">
                        <a:solidFill>
                          <a:schemeClr val="tx1"/>
                        </a:solidFill>
                        <a:latin typeface="Barlow Semi Condensed"/>
                      </a:endParaRPr>
                    </a:p>
                    <a:p>
                      <a:pPr lvl="0">
                        <a:buNone/>
                      </a:pPr>
                      <a:endParaRPr lang="en-US" sz="1800" b="0" dirty="0">
                        <a:solidFill>
                          <a:schemeClr val="tx1"/>
                        </a:solidFill>
                        <a:latin typeface="Barlow Semi Condensed"/>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Human Activity Recognition (HAR) Using Deep Learning: Review, Methodologies, Progress and Future Research Directions</a:t>
                      </a:r>
                    </a:p>
                    <a:p>
                      <a:pPr lvl="0">
                        <a:buNone/>
                      </a:pPr>
                      <a:endParaRPr lang="en-US" sz="1800" b="0" dirty="0">
                        <a:solidFill>
                          <a:schemeClr val="tx1"/>
                        </a:solidFill>
                        <a:latin typeface="Barlow Semi Condensed"/>
                      </a:endParaRPr>
                    </a:p>
                    <a:p>
                      <a:r>
                        <a:rPr lang="fr-FR" sz="1800" b="0" i="0" kern="1200" dirty="0">
                          <a:solidFill>
                            <a:schemeClr val="tx1"/>
                          </a:solidFill>
                          <a:effectLst/>
                          <a:latin typeface="+mn-lt"/>
                          <a:ea typeface="+mn-ea"/>
                          <a:cs typeface="+mn-cs"/>
                        </a:rPr>
                        <a:t>12 August 2023</a:t>
                      </a:r>
                    </a:p>
                    <a:p>
                      <a:r>
                        <a:rPr lang="fr-FR" sz="1800" b="0" i="0" kern="1200" dirty="0">
                          <a:solidFill>
                            <a:schemeClr val="tx1"/>
                          </a:solidFill>
                          <a:effectLst/>
                          <a:latin typeface="+mn-lt"/>
                          <a:ea typeface="+mn-ea"/>
                          <a:cs typeface="+mn-cs"/>
                        </a:rPr>
                        <a:t>Volume 31, pages 179–219, (2024)</a:t>
                      </a:r>
                    </a:p>
                    <a:p>
                      <a:pPr lvl="0">
                        <a:buNone/>
                      </a:pPr>
                      <a:endParaRPr lang="en-US" sz="1800" b="0" dirty="0">
                        <a:solidFill>
                          <a:schemeClr val="tx1"/>
                        </a:solidFill>
                        <a:latin typeface="Barlow Semi Condensed"/>
                      </a:endParaRPr>
                    </a:p>
                  </a:txBody>
                  <a:tcPr/>
                </a:tc>
                <a:tc>
                  <a:txBody>
                    <a:bodyPr/>
                    <a:lstStyle/>
                    <a:p>
                      <a:r>
                        <a:rPr lang="en-US" sz="1800" dirty="0">
                          <a:solidFill>
                            <a:schemeClr val="tx1"/>
                          </a:solidFill>
                        </a:rPr>
                        <a:t>This survey explores deep learning advancements in human activity recognition (HAR) across video and sensor modalities, covering applications in healthcare, emotion detection, assisted living, and security. It analyzes key works, performance metrics, challenges, and proposes future research directions in HAR.</a:t>
                      </a:r>
                      <a:endParaRPr lang="en-GB" sz="1800" b="0" i="0" u="none" strike="noStrike" cap="none" dirty="0">
                        <a:solidFill>
                          <a:schemeClr val="tx1"/>
                        </a:solidFill>
                        <a:effectLst/>
                        <a:latin typeface="Arial"/>
                        <a:ea typeface="Arial"/>
                        <a:cs typeface="Arial"/>
                        <a:sym typeface="Arial"/>
                      </a:endParaRPr>
                    </a:p>
                  </a:txBody>
                  <a:tcPr/>
                </a:tc>
                <a:tc>
                  <a:txBody>
                    <a:bodyPr/>
                    <a:lstStyle/>
                    <a:p>
                      <a:r>
                        <a:rPr lang="en-US" sz="1800" dirty="0">
                          <a:solidFill>
                            <a:schemeClr val="tx1"/>
                          </a:solidFill>
                        </a:rPr>
                        <a:t>The gap in this paper lies in addressing the challenges of real-time HAR implementation, particularly in dynamic and diverse environments, and the lack of large, high-quality datasets for specific applications like emotion detection and assisted living. Additionally, the integration of multi-modal data for more accurate recognition remains underexplored.</a:t>
                      </a:r>
                      <a:endParaRPr lang="en-IN" sz="1800" b="0" dirty="0">
                        <a:solidFill>
                          <a:schemeClr val="tx1"/>
                        </a:solidFill>
                      </a:endParaRPr>
                    </a:p>
                  </a:txBody>
                  <a:tcPr/>
                </a:tc>
                <a:extLst>
                  <a:ext uri="{0D108BD9-81ED-4DB2-BD59-A6C34878D82A}">
                    <a16:rowId xmlns:a16="http://schemas.microsoft.com/office/drawing/2014/main" val="3920602654"/>
                  </a:ext>
                </a:extLst>
              </a:tr>
              <a:tr h="124388">
                <a:tc>
                  <a:txBody>
                    <a:bodyPr/>
                    <a:lstStyle/>
                    <a:p>
                      <a:endParaRPr lang="en-IN" sz="800"/>
                    </a:p>
                  </a:txBody>
                  <a:tcPr/>
                </a:tc>
                <a:tc>
                  <a:txBody>
                    <a:bodyPr/>
                    <a:lstStyle/>
                    <a:p>
                      <a:endParaRPr lang="en-IN" sz="800"/>
                    </a:p>
                  </a:txBody>
                  <a:tcPr/>
                </a:tc>
                <a:tc>
                  <a:txBody>
                    <a:bodyPr/>
                    <a:lstStyle/>
                    <a:p>
                      <a:endParaRPr lang="en-IN" sz="800"/>
                    </a:p>
                  </a:txBody>
                  <a:tcPr/>
                </a:tc>
                <a:tc>
                  <a:txBody>
                    <a:bodyPr/>
                    <a:lstStyle/>
                    <a:p>
                      <a:endParaRPr lang="en-IN" sz="800" dirty="0"/>
                    </a:p>
                  </a:txBody>
                  <a:tcPr/>
                </a:tc>
                <a:extLst>
                  <a:ext uri="{0D108BD9-81ED-4DB2-BD59-A6C34878D82A}">
                    <a16:rowId xmlns:a16="http://schemas.microsoft.com/office/drawing/2014/main" val="1544939530"/>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F47951C0-8692-51D0-6ADF-101527593AE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D68B956-E940-376F-E861-28471FA21C6F}"/>
              </a:ext>
            </a:extLst>
          </p:cNvPr>
          <p:cNvSpPr txBox="1"/>
          <p:nvPr/>
        </p:nvSpPr>
        <p:spPr>
          <a:xfrm>
            <a:off x="1028700" y="609234"/>
            <a:ext cx="8048163" cy="969669"/>
          </a:xfrm>
          <a:prstGeom prst="rect">
            <a:avLst/>
          </a:prstGeom>
        </p:spPr>
        <p:txBody>
          <a:bodyPr lIns="0" tIns="0" rIns="0" bIns="0" rtlCol="0" anchor="t">
            <a:spAutoFit/>
          </a:bodyPr>
          <a:lstStyle/>
          <a:p>
            <a:pPr marL="0" lvl="0" indent="0" algn="l">
              <a:lnSpc>
                <a:spcPts val="7980"/>
              </a:lnSpc>
              <a:spcBef>
                <a:spcPct val="0"/>
              </a:spcBef>
            </a:pPr>
            <a:r>
              <a:rPr lang="en-US" sz="5700" b="1" i="1" dirty="0">
                <a:solidFill>
                  <a:srgbClr val="0F4662"/>
                </a:solidFill>
                <a:latin typeface="Cormorant Garamond Bold Italics"/>
                <a:ea typeface="Cormorant Garamond Bold Italics"/>
                <a:cs typeface="Cormorant Garamond Bold Italics"/>
                <a:sym typeface="Cormorant Garamond Bold Italics"/>
              </a:rPr>
              <a:t>Literature Survey</a:t>
            </a:r>
          </a:p>
        </p:txBody>
      </p:sp>
      <p:graphicFrame>
        <p:nvGraphicFramePr>
          <p:cNvPr id="3" name="Table 2">
            <a:extLst>
              <a:ext uri="{FF2B5EF4-FFF2-40B4-BE49-F238E27FC236}">
                <a16:creationId xmlns:a16="http://schemas.microsoft.com/office/drawing/2014/main" id="{66D9F467-F995-34C8-A607-C286B60C5BFD}"/>
              </a:ext>
            </a:extLst>
          </p:cNvPr>
          <p:cNvGraphicFramePr>
            <a:graphicFrameLocks noGrp="1"/>
          </p:cNvGraphicFramePr>
          <p:nvPr>
            <p:extLst>
              <p:ext uri="{D42A27DB-BD31-4B8C-83A1-F6EECF244321}">
                <p14:modId xmlns:p14="http://schemas.microsoft.com/office/powerpoint/2010/main" val="3080285749"/>
              </p:ext>
            </p:extLst>
          </p:nvPr>
        </p:nvGraphicFramePr>
        <p:xfrm>
          <a:off x="1651894" y="2095500"/>
          <a:ext cx="14849937" cy="7223759"/>
        </p:xfrm>
        <a:graphic>
          <a:graphicData uri="http://schemas.openxmlformats.org/drawingml/2006/table">
            <a:tbl>
              <a:tblPr firstRow="1" bandRow="1"/>
              <a:tblGrid>
                <a:gridCol w="3803400">
                  <a:extLst>
                    <a:ext uri="{9D8B030D-6E8A-4147-A177-3AD203B41FA5}">
                      <a16:colId xmlns:a16="http://schemas.microsoft.com/office/drawing/2014/main" val="2356973162"/>
                    </a:ext>
                  </a:extLst>
                </a:gridCol>
                <a:gridCol w="3502738">
                  <a:extLst>
                    <a:ext uri="{9D8B030D-6E8A-4147-A177-3AD203B41FA5}">
                      <a16:colId xmlns:a16="http://schemas.microsoft.com/office/drawing/2014/main" val="3754941104"/>
                    </a:ext>
                  </a:extLst>
                </a:gridCol>
                <a:gridCol w="3861620">
                  <a:extLst>
                    <a:ext uri="{9D8B030D-6E8A-4147-A177-3AD203B41FA5}">
                      <a16:colId xmlns:a16="http://schemas.microsoft.com/office/drawing/2014/main" val="289252131"/>
                    </a:ext>
                  </a:extLst>
                </a:gridCol>
                <a:gridCol w="3682179">
                  <a:extLst>
                    <a:ext uri="{9D8B030D-6E8A-4147-A177-3AD203B41FA5}">
                      <a16:colId xmlns:a16="http://schemas.microsoft.com/office/drawing/2014/main" val="2590018689"/>
                    </a:ext>
                  </a:extLst>
                </a:gridCol>
              </a:tblGrid>
              <a:tr h="1744405">
                <a:tc>
                  <a:txBody>
                    <a:bodyPr/>
                    <a:lstStyle/>
                    <a:p>
                      <a:pPr marL="0" marR="0" lvl="0" indent="0" algn="ctr" defTabSz="914400" rtl="0" eaLnBrk="1" fontAlgn="auto" latinLnBrk="0" hangingPunct="1">
                        <a:lnSpc>
                          <a:spcPts val="7980"/>
                        </a:lnSpc>
                        <a:spcBef>
                          <a:spcPct val="0"/>
                        </a:spcBef>
                        <a:spcAft>
                          <a:spcPts val="0"/>
                        </a:spcAft>
                        <a:buClr>
                          <a:srgbClr val="000000"/>
                        </a:buClr>
                        <a:buSzTx/>
                        <a:buFont typeface="Arial"/>
                        <a:buNone/>
                        <a:tabLst/>
                        <a:defRPr/>
                      </a:pPr>
                      <a:r>
                        <a:rPr lang="en-US" sz="3200" b="1" i="1" kern="1200" dirty="0">
                          <a:solidFill>
                            <a:srgbClr val="0F4662"/>
                          </a:solidFill>
                          <a:latin typeface="Cormorant Garamond Bold Italics"/>
                        </a:rPr>
                        <a:t>Author</a:t>
                      </a:r>
                    </a:p>
                    <a:p>
                      <a:pPr marL="0" lvl="0" indent="0" algn="ctr" defTabSz="914400" rtl="0" eaLnBrk="1" latinLnBrk="0" hangingPunct="1">
                        <a:lnSpc>
                          <a:spcPts val="7980"/>
                        </a:lnSpc>
                        <a:spcBef>
                          <a:spcPct val="0"/>
                        </a:spcBef>
                        <a:buNone/>
                      </a:pPr>
                      <a:endParaRPr lang="en-US" sz="3200" b="1" i="1" kern="1200" dirty="0">
                        <a:solidFill>
                          <a:srgbClr val="0F4662"/>
                        </a:solidFill>
                        <a:latin typeface="Cormorant Garamond Bold Italics"/>
                      </a:endParaRPr>
                    </a:p>
                  </a:txBody>
                  <a:tcPr/>
                </a:tc>
                <a:tc>
                  <a:txBody>
                    <a:bodyPr/>
                    <a:lstStyle/>
                    <a:p>
                      <a:pPr marL="0" marR="0" lvl="0" indent="0" algn="ctr" defTabSz="914400" rtl="0" eaLnBrk="1" fontAlgn="auto" latinLnBrk="0" hangingPunct="1">
                        <a:lnSpc>
                          <a:spcPts val="7980"/>
                        </a:lnSpc>
                        <a:spcBef>
                          <a:spcPct val="0"/>
                        </a:spcBef>
                        <a:spcAft>
                          <a:spcPts val="0"/>
                        </a:spcAft>
                        <a:buClr>
                          <a:srgbClr val="000000"/>
                        </a:buClr>
                        <a:buSzTx/>
                        <a:buFont typeface="Arial"/>
                        <a:buNone/>
                        <a:tabLst/>
                        <a:defRPr/>
                      </a:pPr>
                      <a:r>
                        <a:rPr lang="en-US" sz="3200" b="1" i="1" kern="1200" dirty="0">
                          <a:solidFill>
                            <a:srgbClr val="0F4662"/>
                          </a:solidFill>
                          <a:latin typeface="Cormorant Garamond Bold Italics"/>
                        </a:rPr>
                        <a:t>Title</a:t>
                      </a:r>
                    </a:p>
                    <a:p>
                      <a:pPr marL="0" lvl="0" indent="0" algn="ctr" defTabSz="914400" rtl="0" eaLnBrk="1" latinLnBrk="0" hangingPunct="1">
                        <a:lnSpc>
                          <a:spcPts val="7980"/>
                        </a:lnSpc>
                        <a:spcBef>
                          <a:spcPct val="0"/>
                        </a:spcBef>
                        <a:buNone/>
                      </a:pPr>
                      <a:endParaRPr lang="en-US" sz="3200" b="1" i="1" kern="1200" dirty="0">
                        <a:solidFill>
                          <a:srgbClr val="0F4662"/>
                        </a:solidFill>
                        <a:latin typeface="Cormorant Garamond Bold Italics"/>
                      </a:endParaRPr>
                    </a:p>
                  </a:txBody>
                  <a:tcPr/>
                </a:tc>
                <a:tc>
                  <a:txBody>
                    <a:bodyPr/>
                    <a:lstStyle/>
                    <a:p>
                      <a:pPr marL="0" marR="0" lvl="0" indent="0" algn="ctr" defTabSz="914400" rtl="0" eaLnBrk="1" fontAlgn="auto" latinLnBrk="0" hangingPunct="1">
                        <a:lnSpc>
                          <a:spcPts val="7980"/>
                        </a:lnSpc>
                        <a:spcBef>
                          <a:spcPct val="0"/>
                        </a:spcBef>
                        <a:spcAft>
                          <a:spcPts val="0"/>
                        </a:spcAft>
                        <a:buClr>
                          <a:srgbClr val="000000"/>
                        </a:buClr>
                        <a:buSzTx/>
                        <a:buFont typeface="Arial"/>
                        <a:buNone/>
                        <a:tabLst/>
                        <a:defRPr/>
                      </a:pPr>
                      <a:r>
                        <a:rPr lang="en-US" sz="3200" b="1" i="1" kern="1200" dirty="0">
                          <a:solidFill>
                            <a:srgbClr val="0F4662"/>
                          </a:solidFill>
                          <a:latin typeface="Cormorant Garamond Bold Italics"/>
                        </a:rPr>
                        <a:t>Summary</a:t>
                      </a:r>
                    </a:p>
                    <a:p>
                      <a:pPr marL="0" lvl="0" indent="0" algn="ctr" defTabSz="914400" rtl="0" eaLnBrk="1" latinLnBrk="0" hangingPunct="1">
                        <a:lnSpc>
                          <a:spcPts val="7980"/>
                        </a:lnSpc>
                        <a:spcBef>
                          <a:spcPct val="0"/>
                        </a:spcBef>
                        <a:buNone/>
                      </a:pPr>
                      <a:endParaRPr lang="en-US" sz="3200" b="1" i="1" kern="1200" dirty="0">
                        <a:solidFill>
                          <a:srgbClr val="0F4662"/>
                        </a:solidFill>
                        <a:latin typeface="Cormorant Garamond Bold Italics"/>
                      </a:endParaRPr>
                    </a:p>
                  </a:txBody>
                  <a:tcPr/>
                </a:tc>
                <a:tc>
                  <a:txBody>
                    <a:bodyPr/>
                    <a:lstStyle/>
                    <a:p>
                      <a:pPr marL="0" marR="0" lvl="0" indent="0" algn="ctr" defTabSz="914400" rtl="0" eaLnBrk="1" fontAlgn="auto" latinLnBrk="0" hangingPunct="1">
                        <a:lnSpc>
                          <a:spcPts val="7980"/>
                        </a:lnSpc>
                        <a:spcBef>
                          <a:spcPct val="0"/>
                        </a:spcBef>
                        <a:spcAft>
                          <a:spcPts val="0"/>
                        </a:spcAft>
                        <a:buClrTx/>
                        <a:buSzTx/>
                        <a:buFontTx/>
                        <a:buNone/>
                        <a:tabLst/>
                        <a:defRPr/>
                      </a:pPr>
                      <a:r>
                        <a:rPr lang="en-IN" sz="3200" b="1" i="1" kern="1200" dirty="0">
                          <a:solidFill>
                            <a:srgbClr val="0F4662"/>
                          </a:solidFill>
                          <a:latin typeface="Cormorant Garamond Bold Italics"/>
                        </a:rPr>
                        <a:t>Findings</a:t>
                      </a:r>
                    </a:p>
                    <a:p>
                      <a:pPr marL="0" lvl="0" indent="0" algn="ctr" defTabSz="914400" rtl="0" eaLnBrk="1" latinLnBrk="0" hangingPunct="1">
                        <a:lnSpc>
                          <a:spcPts val="7980"/>
                        </a:lnSpc>
                        <a:spcBef>
                          <a:spcPct val="0"/>
                        </a:spcBef>
                      </a:pPr>
                      <a:endParaRPr lang="en-IN" sz="3200" b="1" i="1" kern="1200" dirty="0">
                        <a:solidFill>
                          <a:srgbClr val="0F4662"/>
                        </a:solidFill>
                        <a:latin typeface="Cormorant Garamond Bold Italics"/>
                      </a:endParaRPr>
                    </a:p>
                  </a:txBody>
                  <a:tcPr/>
                </a:tc>
                <a:extLst>
                  <a:ext uri="{0D108BD9-81ED-4DB2-BD59-A6C34878D82A}">
                    <a16:rowId xmlns:a16="http://schemas.microsoft.com/office/drawing/2014/main" val="1536114938"/>
                  </a:ext>
                </a:extLst>
              </a:tr>
              <a:tr h="22818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1" u="none" kern="1200" dirty="0">
                          <a:solidFill>
                            <a:schemeClr val="tx1"/>
                          </a:solidFill>
                          <a:effectLst/>
                          <a:latin typeface="+mn-lt"/>
                          <a:ea typeface="+mn-ea"/>
                          <a:cs typeface="+mn-cs"/>
                        </a:rPr>
                        <a:t>5. </a:t>
                      </a:r>
                      <a:r>
                        <a:rPr lang="en-IN" sz="1800" b="0" i="1" u="none" kern="1200" dirty="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Wen Qi</a:t>
                      </a:r>
                      <a:r>
                        <a:rPr lang="en-IN" sz="1800" b="0" i="1" u="none" kern="1200" dirty="0">
                          <a:solidFill>
                            <a:schemeClr val="tx1"/>
                          </a:solidFill>
                          <a:effectLst/>
                          <a:latin typeface="+mn-lt"/>
                          <a:ea typeface="+mn-ea"/>
                          <a:cs typeface="+mn-cs"/>
                        </a:rPr>
                        <a:t>; </a:t>
                      </a:r>
                      <a:r>
                        <a:rPr lang="en-IN" sz="1800" b="0" i="1" u="none" kern="1200" dirty="0" err="1">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Xiangmin</a:t>
                      </a:r>
                      <a:r>
                        <a:rPr lang="en-IN" sz="1800" b="0" i="1" u="none"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 Xu</a:t>
                      </a:r>
                      <a:r>
                        <a:rPr lang="en-IN" sz="1800" b="0" i="1" u="none" kern="1200" dirty="0">
                          <a:solidFill>
                            <a:schemeClr val="tx1"/>
                          </a:solidFill>
                          <a:effectLst/>
                          <a:latin typeface="+mn-lt"/>
                          <a:ea typeface="+mn-ea"/>
                          <a:cs typeface="+mn-cs"/>
                        </a:rPr>
                        <a:t>; </a:t>
                      </a:r>
                      <a:r>
                        <a:rPr lang="en-IN" sz="1800" b="0" i="1" u="none"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Kun Qian</a:t>
                      </a:r>
                      <a:r>
                        <a:rPr lang="en-IN" sz="1800" b="0" i="1" u="none" kern="1200" dirty="0">
                          <a:solidFill>
                            <a:schemeClr val="tx1"/>
                          </a:solidFill>
                          <a:effectLst/>
                          <a:latin typeface="+mn-lt"/>
                          <a:ea typeface="+mn-ea"/>
                          <a:cs typeface="+mn-cs"/>
                        </a:rPr>
                        <a:t>; </a:t>
                      </a:r>
                      <a:r>
                        <a:rPr lang="en-IN" sz="1800" b="0" i="1" u="none" kern="1200" dirty="0">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Björn W. Schuller</a:t>
                      </a:r>
                      <a:r>
                        <a:rPr lang="en-IN" sz="1800" b="0" i="1" u="none" kern="1200" dirty="0">
                          <a:solidFill>
                            <a:schemeClr val="tx1"/>
                          </a:solidFill>
                          <a:effectLst/>
                          <a:latin typeface="+mn-lt"/>
                          <a:ea typeface="+mn-ea"/>
                          <a:cs typeface="+mn-cs"/>
                        </a:rPr>
                        <a:t>; </a:t>
                      </a:r>
                      <a:r>
                        <a:rPr lang="en-IN" sz="1800" b="0" i="1" u="none" kern="1200" dirty="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Giancarlo Fortino</a:t>
                      </a:r>
                      <a:r>
                        <a:rPr lang="en-IN" sz="1800" b="0" i="1" u="none" kern="1200" dirty="0">
                          <a:solidFill>
                            <a:schemeClr val="tx1"/>
                          </a:solidFill>
                          <a:effectLst/>
                          <a:latin typeface="+mn-lt"/>
                          <a:ea typeface="+mn-ea"/>
                          <a:cs typeface="+mn-cs"/>
                        </a:rPr>
                        <a:t>; </a:t>
                      </a:r>
                      <a:r>
                        <a:rPr lang="en-IN" sz="1800" b="0" i="1" u="none" kern="1200" dirty="0">
                          <a:solidFill>
                            <a:schemeClr val="tx1"/>
                          </a:solidFill>
                          <a:effectLst/>
                          <a:latin typeface="+mn-lt"/>
                          <a:ea typeface="+mn-ea"/>
                          <a:cs typeface="+mn-cs"/>
                          <a:hlinkClick r:id="rId7">
                            <a:extLst>
                              <a:ext uri="{A12FA001-AC4F-418D-AE19-62706E023703}">
                                <ahyp:hlinkClr xmlns:ahyp="http://schemas.microsoft.com/office/drawing/2018/hyperlinkcolor" val="tx"/>
                              </a:ext>
                            </a:extLst>
                          </a:hlinkClick>
                        </a:rPr>
                        <a:t>Andrea </a:t>
                      </a:r>
                      <a:r>
                        <a:rPr lang="en-IN" sz="1800" b="0" i="1" u="none" kern="1200" dirty="0" err="1">
                          <a:solidFill>
                            <a:schemeClr val="tx1"/>
                          </a:solidFill>
                          <a:effectLst/>
                          <a:latin typeface="+mn-lt"/>
                          <a:ea typeface="+mn-ea"/>
                          <a:cs typeface="+mn-cs"/>
                          <a:hlinkClick r:id="rId7">
                            <a:extLst>
                              <a:ext uri="{A12FA001-AC4F-418D-AE19-62706E023703}">
                                <ahyp:hlinkClr xmlns:ahyp="http://schemas.microsoft.com/office/drawing/2018/hyperlinkcolor" val="tx"/>
                              </a:ext>
                            </a:extLst>
                          </a:hlinkClick>
                        </a:rPr>
                        <a:t>Aliverti</a:t>
                      </a:r>
                      <a:endParaRPr lang="en-US" sz="1800" b="0" i="1" u="none" kern="1200" dirty="0">
                        <a:solidFill>
                          <a:schemeClr val="tx1"/>
                        </a:solidFill>
                        <a:effectLst/>
                        <a:latin typeface="+mn-lt"/>
                        <a:ea typeface="+mn-ea"/>
                        <a:cs typeface="+mn-cs"/>
                      </a:endParaRPr>
                    </a:p>
                    <a:p>
                      <a:pPr lvl="0" algn="l">
                        <a:lnSpc>
                          <a:spcPct val="100000"/>
                        </a:lnSpc>
                        <a:spcBef>
                          <a:spcPts val="0"/>
                        </a:spcBef>
                        <a:spcAft>
                          <a:spcPts val="0"/>
                        </a:spcAft>
                        <a:buNone/>
                      </a:pPr>
                      <a:endParaRPr lang="en-US" sz="800" b="0" u="none" dirty="0">
                        <a:solidFill>
                          <a:schemeClr val="tx1"/>
                        </a:solidFill>
                        <a:latin typeface="Barlow Semi Condensed"/>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kern="1200" dirty="0">
                          <a:solidFill>
                            <a:schemeClr val="tx1"/>
                          </a:solidFill>
                          <a:effectLst/>
                          <a:latin typeface="+mn-lt"/>
                          <a:ea typeface="+mn-ea"/>
                          <a:cs typeface="+mn-cs"/>
                        </a:rPr>
                        <a:t>A Review of </a:t>
                      </a:r>
                      <a:r>
                        <a:rPr lang="en-US" sz="1800" b="0" i="0" u="none" kern="1200" dirty="0" err="1">
                          <a:solidFill>
                            <a:schemeClr val="tx1"/>
                          </a:solidFill>
                          <a:effectLst/>
                          <a:latin typeface="+mn-lt"/>
                          <a:ea typeface="+mn-ea"/>
                          <a:cs typeface="+mn-cs"/>
                        </a:rPr>
                        <a:t>AIoT</a:t>
                      </a:r>
                      <a:r>
                        <a:rPr lang="en-US" sz="1800" b="0" i="0" u="none" kern="1200" dirty="0">
                          <a:solidFill>
                            <a:schemeClr val="tx1"/>
                          </a:solidFill>
                          <a:effectLst/>
                          <a:latin typeface="+mn-lt"/>
                          <a:ea typeface="+mn-ea"/>
                          <a:cs typeface="+mn-cs"/>
                        </a:rPr>
                        <a:t>-based Human Activity Recognition: From Application to Technique</a:t>
                      </a:r>
                    </a:p>
                    <a:p>
                      <a:pPr lvl="0" algn="l">
                        <a:lnSpc>
                          <a:spcPct val="100000"/>
                        </a:lnSpc>
                        <a:spcBef>
                          <a:spcPts val="0"/>
                        </a:spcBef>
                        <a:spcAft>
                          <a:spcPts val="0"/>
                        </a:spcAft>
                        <a:buNone/>
                      </a:pPr>
                      <a:endParaRPr lang="en-US" sz="800" b="0" i="0" u="none" strike="noStrike" noProof="0" dirty="0">
                        <a:solidFill>
                          <a:schemeClr val="tx1"/>
                        </a:solidFill>
                        <a:latin typeface="Barlow Semi Condensed"/>
                      </a:endParaRPr>
                    </a:p>
                    <a:p>
                      <a:pPr lvl="0" algn="l">
                        <a:lnSpc>
                          <a:spcPct val="100000"/>
                        </a:lnSpc>
                        <a:spcBef>
                          <a:spcPts val="0"/>
                        </a:spcBef>
                        <a:spcAft>
                          <a:spcPts val="0"/>
                        </a:spcAft>
                        <a:buNone/>
                      </a:pPr>
                      <a:r>
                        <a:rPr lang="en-IN" sz="1800" b="0" i="0" kern="1200" dirty="0">
                          <a:solidFill>
                            <a:schemeClr val="tx1"/>
                          </a:solidFill>
                          <a:effectLst/>
                          <a:latin typeface="+mn-lt"/>
                          <a:ea typeface="+mn-ea"/>
                          <a:cs typeface="+mn-cs"/>
                        </a:rPr>
                        <a:t>29 May 2024 </a:t>
                      </a:r>
                      <a:br>
                        <a:rPr lang="en-IN" sz="1800" u="none" strike="noStrike" kern="1200" dirty="0">
                          <a:solidFill>
                            <a:schemeClr val="tx1"/>
                          </a:solidFill>
                          <a:effectLst/>
                          <a:latin typeface="+mn-lt"/>
                          <a:ea typeface="+mn-ea"/>
                          <a:cs typeface="+mn-cs"/>
                          <a:hlinkClick r:id="rId8"/>
                        </a:rPr>
                      </a:br>
                      <a:r>
                        <a:rPr lang="en-IN" sz="1800" b="0" i="0" kern="1200" dirty="0">
                          <a:solidFill>
                            <a:schemeClr val="tx1"/>
                          </a:solidFill>
                          <a:effectLst/>
                          <a:latin typeface="+mn-lt"/>
                          <a:ea typeface="+mn-ea"/>
                          <a:cs typeface="+mn-cs"/>
                        </a:rPr>
                        <a:t>IEEE, Page(s): 1 - 14</a:t>
                      </a:r>
                      <a:endParaRPr lang="en-US" sz="800" b="0" i="0" u="none" strike="noStrike" noProof="0" dirty="0">
                        <a:solidFill>
                          <a:schemeClr val="tx1"/>
                        </a:solidFill>
                        <a:latin typeface="Barlow Semi Condensed"/>
                      </a:endParaRPr>
                    </a:p>
                  </a:txBody>
                  <a:tcPr/>
                </a:tc>
                <a:tc>
                  <a:txBody>
                    <a:bodyPr/>
                    <a:lstStyle/>
                    <a:p>
                      <a:pPr lvl="0" algn="l">
                        <a:lnSpc>
                          <a:spcPct val="100000"/>
                        </a:lnSpc>
                        <a:spcBef>
                          <a:spcPts val="0"/>
                        </a:spcBef>
                        <a:spcAft>
                          <a:spcPts val="0"/>
                        </a:spcAft>
                        <a:buNone/>
                      </a:pPr>
                      <a:r>
                        <a:rPr lang="en-US" b="0" u="none" dirty="0">
                          <a:solidFill>
                            <a:schemeClr val="tx1"/>
                          </a:solidFill>
                        </a:rPr>
                        <a:t>This paper explores </a:t>
                      </a:r>
                      <a:r>
                        <a:rPr lang="en-US" b="0" u="none" dirty="0" err="1">
                          <a:solidFill>
                            <a:schemeClr val="tx1"/>
                          </a:solidFill>
                        </a:rPr>
                        <a:t>AIoT</a:t>
                      </a:r>
                      <a:r>
                        <a:rPr lang="en-US" b="0" u="none" dirty="0">
                          <a:solidFill>
                            <a:schemeClr val="tx1"/>
                          </a:solidFill>
                        </a:rPr>
                        <a:t>-driven Human Activity Recognition (HAR), proposing adaptive models with multimodal data fusion for behavior prediction. It highlights benchmarks, integration paradigms, and research directions, focusing on real-time recognition, data security, and privacy.</a:t>
                      </a:r>
                      <a:endParaRPr lang="en-US" sz="1800" b="0" u="none" dirty="0">
                        <a:solidFill>
                          <a:schemeClr val="tx1"/>
                        </a:solidFill>
                        <a:latin typeface="Barlow Semi Condensed"/>
                      </a:endParaRPr>
                    </a:p>
                  </a:txBody>
                  <a:tcPr/>
                </a:tc>
                <a:tc>
                  <a:txBody>
                    <a:bodyPr/>
                    <a:lstStyle/>
                    <a:p>
                      <a:r>
                        <a:rPr lang="en-US" b="0" u="none" dirty="0">
                          <a:solidFill>
                            <a:schemeClr val="tx1"/>
                          </a:solidFill>
                        </a:rPr>
                        <a:t>The work lacks exploration of scalable real-time HAR systems, comprehensive datasets for diverse applications, and robust solutions for addressing interoperability and privacy challenges in </a:t>
                      </a:r>
                      <a:r>
                        <a:rPr lang="en-US" b="0" u="none" dirty="0" err="1">
                          <a:solidFill>
                            <a:schemeClr val="tx1"/>
                          </a:solidFill>
                        </a:rPr>
                        <a:t>AIoT</a:t>
                      </a:r>
                      <a:r>
                        <a:rPr lang="en-US" b="0" u="none" dirty="0">
                          <a:solidFill>
                            <a:schemeClr val="tx1"/>
                          </a:solidFill>
                        </a:rPr>
                        <a:t>-driven HAR</a:t>
                      </a:r>
                      <a:r>
                        <a:rPr lang="en-US" sz="1800" b="0" u="none" dirty="0">
                          <a:solidFill>
                            <a:schemeClr val="tx1"/>
                          </a:solidFill>
                        </a:rPr>
                        <a:t>.</a:t>
                      </a:r>
                      <a:endParaRPr lang="en-IN" sz="1800" b="0" u="none" dirty="0">
                        <a:solidFill>
                          <a:schemeClr val="tx1"/>
                        </a:solidFill>
                      </a:endParaRPr>
                    </a:p>
                  </a:txBody>
                  <a:tcPr/>
                </a:tc>
                <a:extLst>
                  <a:ext uri="{0D108BD9-81ED-4DB2-BD59-A6C34878D82A}">
                    <a16:rowId xmlns:a16="http://schemas.microsoft.com/office/drawing/2014/main" val="1924063127"/>
                  </a:ext>
                </a:extLst>
              </a:tr>
              <a:tr h="27393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dirty="0">
                          <a:solidFill>
                            <a:schemeClr val="tx1"/>
                          </a:solidFill>
                          <a:latin typeface="Barlow Semi Condensed"/>
                        </a:rPr>
                        <a:t>6. </a:t>
                      </a:r>
                      <a:r>
                        <a:rPr lang="en-IN" sz="1800" b="0" i="1" u="sng" kern="1200" dirty="0">
                          <a:solidFill>
                            <a:schemeClr val="tx1"/>
                          </a:solidFill>
                          <a:effectLst/>
                          <a:latin typeface="+mn-lt"/>
                          <a:ea typeface="+mn-ea"/>
                          <a:cs typeface="+mn-cs"/>
                        </a:rPr>
                        <a:t>Rahul Kumar, Shailender Kumar</a:t>
                      </a:r>
                      <a:endParaRPr lang="en-US" sz="1800" b="0" u="sng" dirty="0">
                        <a:solidFill>
                          <a:schemeClr val="tx1"/>
                        </a:solidFill>
                        <a:latin typeface="Barlow Semi Condensed"/>
                      </a:endParaRPr>
                    </a:p>
                    <a:p>
                      <a:pPr lvl="0">
                        <a:buNone/>
                      </a:pPr>
                      <a:endParaRPr lang="en-US" sz="1800" b="0" u="none" dirty="0">
                        <a:solidFill>
                          <a:schemeClr val="tx1"/>
                        </a:solidFill>
                        <a:latin typeface="Barlow Semi Condensed"/>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kern="1200" dirty="0">
                          <a:solidFill>
                            <a:schemeClr val="tx1"/>
                          </a:solidFill>
                          <a:effectLst/>
                          <a:latin typeface="+mn-lt"/>
                          <a:ea typeface="+mn-ea"/>
                          <a:cs typeface="+mn-cs"/>
                        </a:rPr>
                        <a:t>A survey on intelligent human action recognition techniques</a:t>
                      </a:r>
                    </a:p>
                    <a:p>
                      <a:pPr lvl="0">
                        <a:buNone/>
                      </a:pPr>
                      <a:endParaRPr lang="en-US" sz="1800" b="0" u="none" dirty="0">
                        <a:solidFill>
                          <a:schemeClr val="tx1"/>
                        </a:solidFill>
                        <a:latin typeface="Barlow Semi Condens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kern="1200" dirty="0">
                          <a:solidFill>
                            <a:schemeClr val="tx1"/>
                          </a:solidFill>
                          <a:effectLst/>
                          <a:latin typeface="+mn-lt"/>
                          <a:ea typeface="+mn-ea"/>
                          <a:cs typeface="+mn-cs"/>
                        </a:rPr>
                        <a:t>Volume 83, pages 52653–52709, (2024)</a:t>
                      </a:r>
                    </a:p>
                    <a:p>
                      <a:pPr lvl="0">
                        <a:buNone/>
                      </a:pPr>
                      <a:endParaRPr lang="en-US" sz="1800" b="0" u="none" dirty="0">
                        <a:solidFill>
                          <a:schemeClr val="tx1"/>
                        </a:solidFill>
                        <a:latin typeface="Barlow Semi Condensed"/>
                      </a:endParaRPr>
                    </a:p>
                  </a:txBody>
                  <a:tcPr/>
                </a:tc>
                <a:tc>
                  <a:txBody>
                    <a:bodyPr/>
                    <a:lstStyle/>
                    <a:p>
                      <a:r>
                        <a:rPr lang="en-US" b="0" u="none" dirty="0">
                          <a:solidFill>
                            <a:schemeClr val="tx1"/>
                          </a:solidFill>
                        </a:rPr>
                        <a:t>This study reviews Human Action Recognition (HAR) advancements from 2010 to 2022, comparing ML and DL techniques, highlighting datasets, and discussing challenges, limitations, and future research directions in HAR methods and applications.</a:t>
                      </a:r>
                      <a:endParaRPr lang="en-GB" sz="1800" b="0" i="0" u="none" strike="noStrike" cap="none" dirty="0">
                        <a:solidFill>
                          <a:schemeClr val="tx1"/>
                        </a:solidFill>
                        <a:effectLst/>
                        <a:latin typeface="Arial"/>
                        <a:ea typeface="Arial"/>
                        <a:cs typeface="Arial"/>
                        <a:sym typeface="Arial"/>
                      </a:endParaRPr>
                    </a:p>
                  </a:txBody>
                  <a:tcPr/>
                </a:tc>
                <a:tc>
                  <a:txBody>
                    <a:bodyPr/>
                    <a:lstStyle/>
                    <a:p>
                      <a:r>
                        <a:rPr lang="en-US" b="0" u="none" dirty="0">
                          <a:solidFill>
                            <a:schemeClr val="tx1"/>
                          </a:solidFill>
                        </a:rPr>
                        <a:t>The study lacks exploration of real-time HAR in dynamic environments, robust hybrid models integrating ML and DL, and solutions for addressing dataset diversity and scalability challenges</a:t>
                      </a:r>
                      <a:endParaRPr lang="en-IN" sz="1800" b="0" u="none" dirty="0">
                        <a:solidFill>
                          <a:schemeClr val="tx1"/>
                        </a:solidFill>
                      </a:endParaRPr>
                    </a:p>
                  </a:txBody>
                  <a:tcPr/>
                </a:tc>
                <a:extLst>
                  <a:ext uri="{0D108BD9-81ED-4DB2-BD59-A6C34878D82A}">
                    <a16:rowId xmlns:a16="http://schemas.microsoft.com/office/drawing/2014/main" val="3920602654"/>
                  </a:ext>
                </a:extLst>
              </a:tr>
              <a:tr h="124388">
                <a:tc>
                  <a:txBody>
                    <a:bodyPr/>
                    <a:lstStyle/>
                    <a:p>
                      <a:endParaRPr lang="en-IN" sz="800"/>
                    </a:p>
                  </a:txBody>
                  <a:tcPr/>
                </a:tc>
                <a:tc>
                  <a:txBody>
                    <a:bodyPr/>
                    <a:lstStyle/>
                    <a:p>
                      <a:endParaRPr lang="en-IN" sz="800"/>
                    </a:p>
                  </a:txBody>
                  <a:tcPr/>
                </a:tc>
                <a:tc>
                  <a:txBody>
                    <a:bodyPr/>
                    <a:lstStyle/>
                    <a:p>
                      <a:endParaRPr lang="en-IN" sz="800"/>
                    </a:p>
                  </a:txBody>
                  <a:tcPr/>
                </a:tc>
                <a:tc>
                  <a:txBody>
                    <a:bodyPr/>
                    <a:lstStyle/>
                    <a:p>
                      <a:endParaRPr lang="en-IN" sz="800" dirty="0"/>
                    </a:p>
                  </a:txBody>
                  <a:tcPr/>
                </a:tc>
                <a:extLst>
                  <a:ext uri="{0D108BD9-81ED-4DB2-BD59-A6C34878D82A}">
                    <a16:rowId xmlns:a16="http://schemas.microsoft.com/office/drawing/2014/main" val="1544939530"/>
                  </a:ext>
                </a:extLst>
              </a:tr>
            </a:tbl>
          </a:graphicData>
        </a:graphic>
      </p:graphicFrame>
    </p:spTree>
    <p:extLst>
      <p:ext uri="{BB962C8B-B14F-4D97-AF65-F5344CB8AC3E}">
        <p14:creationId xmlns:p14="http://schemas.microsoft.com/office/powerpoint/2010/main" val="3268854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4D2DE5DB-3D27-0055-4593-210A487B546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C1E3ECD-4A8B-652C-FF85-D21738046746}"/>
              </a:ext>
            </a:extLst>
          </p:cNvPr>
          <p:cNvSpPr txBox="1"/>
          <p:nvPr/>
        </p:nvSpPr>
        <p:spPr>
          <a:xfrm>
            <a:off x="1028700" y="609234"/>
            <a:ext cx="8048163" cy="969669"/>
          </a:xfrm>
          <a:prstGeom prst="rect">
            <a:avLst/>
          </a:prstGeom>
        </p:spPr>
        <p:txBody>
          <a:bodyPr lIns="0" tIns="0" rIns="0" bIns="0" rtlCol="0" anchor="t">
            <a:spAutoFit/>
          </a:bodyPr>
          <a:lstStyle/>
          <a:p>
            <a:pPr marL="0" lvl="0" indent="0" algn="l">
              <a:lnSpc>
                <a:spcPts val="7980"/>
              </a:lnSpc>
              <a:spcBef>
                <a:spcPct val="0"/>
              </a:spcBef>
            </a:pPr>
            <a:r>
              <a:rPr lang="en-US" sz="5700" b="1" i="1" dirty="0">
                <a:solidFill>
                  <a:srgbClr val="0F4662"/>
                </a:solidFill>
                <a:latin typeface="Cormorant Garamond Bold Italics"/>
                <a:ea typeface="Cormorant Garamond Bold Italics"/>
                <a:cs typeface="Cormorant Garamond Bold Italics"/>
                <a:sym typeface="Cormorant Garamond Bold Italics"/>
              </a:rPr>
              <a:t>Literature Survey</a:t>
            </a:r>
          </a:p>
        </p:txBody>
      </p:sp>
      <p:graphicFrame>
        <p:nvGraphicFramePr>
          <p:cNvPr id="3" name="Table 2">
            <a:extLst>
              <a:ext uri="{FF2B5EF4-FFF2-40B4-BE49-F238E27FC236}">
                <a16:creationId xmlns:a16="http://schemas.microsoft.com/office/drawing/2014/main" id="{A693BED2-DEEC-774F-E77E-CC2918B385B2}"/>
              </a:ext>
            </a:extLst>
          </p:cNvPr>
          <p:cNvGraphicFramePr>
            <a:graphicFrameLocks noGrp="1"/>
          </p:cNvGraphicFramePr>
          <p:nvPr>
            <p:extLst>
              <p:ext uri="{D42A27DB-BD31-4B8C-83A1-F6EECF244321}">
                <p14:modId xmlns:p14="http://schemas.microsoft.com/office/powerpoint/2010/main" val="978601719"/>
              </p:ext>
            </p:extLst>
          </p:nvPr>
        </p:nvGraphicFramePr>
        <p:xfrm>
          <a:off x="1651894" y="2095500"/>
          <a:ext cx="14849937" cy="7223759"/>
        </p:xfrm>
        <a:graphic>
          <a:graphicData uri="http://schemas.openxmlformats.org/drawingml/2006/table">
            <a:tbl>
              <a:tblPr firstRow="1" bandRow="1"/>
              <a:tblGrid>
                <a:gridCol w="3803400">
                  <a:extLst>
                    <a:ext uri="{9D8B030D-6E8A-4147-A177-3AD203B41FA5}">
                      <a16:colId xmlns:a16="http://schemas.microsoft.com/office/drawing/2014/main" val="2356973162"/>
                    </a:ext>
                  </a:extLst>
                </a:gridCol>
                <a:gridCol w="3502738">
                  <a:extLst>
                    <a:ext uri="{9D8B030D-6E8A-4147-A177-3AD203B41FA5}">
                      <a16:colId xmlns:a16="http://schemas.microsoft.com/office/drawing/2014/main" val="3754941104"/>
                    </a:ext>
                  </a:extLst>
                </a:gridCol>
                <a:gridCol w="3861620">
                  <a:extLst>
                    <a:ext uri="{9D8B030D-6E8A-4147-A177-3AD203B41FA5}">
                      <a16:colId xmlns:a16="http://schemas.microsoft.com/office/drawing/2014/main" val="289252131"/>
                    </a:ext>
                  </a:extLst>
                </a:gridCol>
                <a:gridCol w="3682179">
                  <a:extLst>
                    <a:ext uri="{9D8B030D-6E8A-4147-A177-3AD203B41FA5}">
                      <a16:colId xmlns:a16="http://schemas.microsoft.com/office/drawing/2014/main" val="2590018689"/>
                    </a:ext>
                  </a:extLst>
                </a:gridCol>
              </a:tblGrid>
              <a:tr h="1740595">
                <a:tc>
                  <a:txBody>
                    <a:bodyPr/>
                    <a:lstStyle/>
                    <a:p>
                      <a:pPr marL="0" marR="0" lvl="0" indent="0" algn="ctr" defTabSz="914400" rtl="0" eaLnBrk="1" fontAlgn="auto" latinLnBrk="0" hangingPunct="1">
                        <a:lnSpc>
                          <a:spcPts val="7980"/>
                        </a:lnSpc>
                        <a:spcBef>
                          <a:spcPct val="0"/>
                        </a:spcBef>
                        <a:spcAft>
                          <a:spcPts val="0"/>
                        </a:spcAft>
                        <a:buClr>
                          <a:srgbClr val="000000"/>
                        </a:buClr>
                        <a:buSzTx/>
                        <a:buFont typeface="Arial"/>
                        <a:buNone/>
                        <a:tabLst/>
                        <a:defRPr/>
                      </a:pPr>
                      <a:r>
                        <a:rPr lang="en-US" sz="3200" b="1" i="1" kern="1200" dirty="0">
                          <a:solidFill>
                            <a:srgbClr val="0F4662"/>
                          </a:solidFill>
                          <a:latin typeface="Cormorant Garamond Bold Italics"/>
                        </a:rPr>
                        <a:t>Author</a:t>
                      </a:r>
                    </a:p>
                    <a:p>
                      <a:pPr marL="0" lvl="0" indent="0" algn="ctr" defTabSz="914400" rtl="0" eaLnBrk="1" latinLnBrk="0" hangingPunct="1">
                        <a:lnSpc>
                          <a:spcPts val="7980"/>
                        </a:lnSpc>
                        <a:spcBef>
                          <a:spcPct val="0"/>
                        </a:spcBef>
                        <a:buNone/>
                      </a:pPr>
                      <a:endParaRPr lang="en-US" sz="3200" b="1" i="1" kern="1200" dirty="0">
                        <a:solidFill>
                          <a:srgbClr val="0F4662"/>
                        </a:solidFill>
                        <a:latin typeface="Cormorant Garamond Bold Italics"/>
                      </a:endParaRPr>
                    </a:p>
                  </a:txBody>
                  <a:tcPr/>
                </a:tc>
                <a:tc>
                  <a:txBody>
                    <a:bodyPr/>
                    <a:lstStyle/>
                    <a:p>
                      <a:pPr marL="0" marR="0" lvl="0" indent="0" algn="ctr" defTabSz="914400" rtl="0" eaLnBrk="1" fontAlgn="auto" latinLnBrk="0" hangingPunct="1">
                        <a:lnSpc>
                          <a:spcPts val="7980"/>
                        </a:lnSpc>
                        <a:spcBef>
                          <a:spcPct val="0"/>
                        </a:spcBef>
                        <a:spcAft>
                          <a:spcPts val="0"/>
                        </a:spcAft>
                        <a:buClr>
                          <a:srgbClr val="000000"/>
                        </a:buClr>
                        <a:buSzTx/>
                        <a:buFont typeface="Arial"/>
                        <a:buNone/>
                        <a:tabLst/>
                        <a:defRPr/>
                      </a:pPr>
                      <a:r>
                        <a:rPr lang="en-US" sz="3200" b="1" i="1" kern="1200" dirty="0">
                          <a:solidFill>
                            <a:srgbClr val="0F4662"/>
                          </a:solidFill>
                          <a:latin typeface="Cormorant Garamond Bold Italics"/>
                        </a:rPr>
                        <a:t>Title</a:t>
                      </a:r>
                    </a:p>
                    <a:p>
                      <a:pPr marL="0" lvl="0" indent="0" algn="ctr" defTabSz="914400" rtl="0" eaLnBrk="1" latinLnBrk="0" hangingPunct="1">
                        <a:lnSpc>
                          <a:spcPts val="7980"/>
                        </a:lnSpc>
                        <a:spcBef>
                          <a:spcPct val="0"/>
                        </a:spcBef>
                        <a:buNone/>
                      </a:pPr>
                      <a:endParaRPr lang="en-US" sz="3200" b="1" i="1" kern="1200" dirty="0">
                        <a:solidFill>
                          <a:srgbClr val="0F4662"/>
                        </a:solidFill>
                        <a:latin typeface="Cormorant Garamond Bold Italics"/>
                      </a:endParaRPr>
                    </a:p>
                  </a:txBody>
                  <a:tcPr/>
                </a:tc>
                <a:tc>
                  <a:txBody>
                    <a:bodyPr/>
                    <a:lstStyle/>
                    <a:p>
                      <a:pPr marL="0" marR="0" lvl="0" indent="0" algn="ctr" defTabSz="914400" rtl="0" eaLnBrk="1" fontAlgn="auto" latinLnBrk="0" hangingPunct="1">
                        <a:lnSpc>
                          <a:spcPts val="7980"/>
                        </a:lnSpc>
                        <a:spcBef>
                          <a:spcPct val="0"/>
                        </a:spcBef>
                        <a:spcAft>
                          <a:spcPts val="0"/>
                        </a:spcAft>
                        <a:buClr>
                          <a:srgbClr val="000000"/>
                        </a:buClr>
                        <a:buSzTx/>
                        <a:buFont typeface="Arial"/>
                        <a:buNone/>
                        <a:tabLst/>
                        <a:defRPr/>
                      </a:pPr>
                      <a:r>
                        <a:rPr lang="en-US" sz="3200" b="1" i="1" kern="1200" dirty="0">
                          <a:solidFill>
                            <a:srgbClr val="0F4662"/>
                          </a:solidFill>
                          <a:latin typeface="Cormorant Garamond Bold Italics"/>
                        </a:rPr>
                        <a:t>Summary</a:t>
                      </a:r>
                    </a:p>
                    <a:p>
                      <a:pPr marL="0" lvl="0" indent="0" algn="ctr" defTabSz="914400" rtl="0" eaLnBrk="1" latinLnBrk="0" hangingPunct="1">
                        <a:lnSpc>
                          <a:spcPts val="7980"/>
                        </a:lnSpc>
                        <a:spcBef>
                          <a:spcPct val="0"/>
                        </a:spcBef>
                        <a:buNone/>
                      </a:pPr>
                      <a:endParaRPr lang="en-US" sz="3200" b="1" i="1" kern="1200" dirty="0">
                        <a:solidFill>
                          <a:srgbClr val="0F4662"/>
                        </a:solidFill>
                        <a:latin typeface="Cormorant Garamond Bold Italics"/>
                      </a:endParaRPr>
                    </a:p>
                  </a:txBody>
                  <a:tcPr/>
                </a:tc>
                <a:tc>
                  <a:txBody>
                    <a:bodyPr/>
                    <a:lstStyle/>
                    <a:p>
                      <a:pPr marL="0" marR="0" lvl="0" indent="0" algn="ctr" defTabSz="914400" rtl="0" eaLnBrk="1" fontAlgn="auto" latinLnBrk="0" hangingPunct="1">
                        <a:lnSpc>
                          <a:spcPts val="7980"/>
                        </a:lnSpc>
                        <a:spcBef>
                          <a:spcPct val="0"/>
                        </a:spcBef>
                        <a:spcAft>
                          <a:spcPts val="0"/>
                        </a:spcAft>
                        <a:buClrTx/>
                        <a:buSzTx/>
                        <a:buFontTx/>
                        <a:buNone/>
                        <a:tabLst/>
                        <a:defRPr/>
                      </a:pPr>
                      <a:r>
                        <a:rPr lang="en-IN" sz="3200" b="1" i="1" kern="1200" dirty="0">
                          <a:solidFill>
                            <a:srgbClr val="0F4662"/>
                          </a:solidFill>
                          <a:latin typeface="Cormorant Garamond Bold Italics"/>
                        </a:rPr>
                        <a:t>Findings</a:t>
                      </a:r>
                    </a:p>
                    <a:p>
                      <a:pPr marL="0" lvl="0" indent="0" algn="ctr" defTabSz="914400" rtl="0" eaLnBrk="1" latinLnBrk="0" hangingPunct="1">
                        <a:lnSpc>
                          <a:spcPts val="7980"/>
                        </a:lnSpc>
                        <a:spcBef>
                          <a:spcPct val="0"/>
                        </a:spcBef>
                      </a:pPr>
                      <a:endParaRPr lang="en-IN" sz="3200" b="1" i="1" kern="1200" dirty="0">
                        <a:solidFill>
                          <a:srgbClr val="0F4662"/>
                        </a:solidFill>
                        <a:latin typeface="Cormorant Garamond Bold Italics"/>
                      </a:endParaRPr>
                    </a:p>
                  </a:txBody>
                  <a:tcPr/>
                </a:tc>
                <a:extLst>
                  <a:ext uri="{0D108BD9-81ED-4DB2-BD59-A6C34878D82A}">
                    <a16:rowId xmlns:a16="http://schemas.microsoft.com/office/drawing/2014/main" val="1536114938"/>
                  </a:ext>
                </a:extLst>
              </a:tr>
              <a:tr h="22818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tx1"/>
                          </a:solidFill>
                          <a:effectLst/>
                          <a:latin typeface="+mn-lt"/>
                          <a:ea typeface="+mn-ea"/>
                          <a:cs typeface="+mn-cs"/>
                        </a:rPr>
                        <a:t>7. </a:t>
                      </a:r>
                      <a:r>
                        <a:rPr lang="en-IN" sz="1800" b="0" i="0" u="none" strike="noStrike" kern="1200" dirty="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Geetanjali Bhola</a:t>
                      </a:r>
                      <a:r>
                        <a:rPr lang="en-IN" sz="1800" b="0" i="0" u="none" strike="noStrike" kern="1200" dirty="0">
                          <a:solidFill>
                            <a:schemeClr val="tx1"/>
                          </a:solidFill>
                          <a:effectLst/>
                          <a:latin typeface="+mn-lt"/>
                          <a:ea typeface="+mn-ea"/>
                          <a:cs typeface="+mn-cs"/>
                        </a:rPr>
                        <a:t> &amp; </a:t>
                      </a:r>
                      <a:r>
                        <a:rPr lang="en-IN" sz="1800" b="0" i="0" u="none" strike="noStrike"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Dinesh Kumar Vishwakarma</a:t>
                      </a:r>
                      <a:endParaRPr lang="en-US" sz="1800" b="0" i="0" u="none" strike="noStrike" kern="1200" dirty="0">
                        <a:solidFill>
                          <a:schemeClr val="tx1"/>
                        </a:solidFill>
                        <a:effectLst/>
                        <a:latin typeface="+mn-lt"/>
                        <a:ea typeface="+mn-ea"/>
                        <a:cs typeface="+mn-cs"/>
                      </a:endParaRPr>
                    </a:p>
                    <a:p>
                      <a:pPr lvl="0" algn="l">
                        <a:lnSpc>
                          <a:spcPct val="100000"/>
                        </a:lnSpc>
                        <a:spcBef>
                          <a:spcPts val="0"/>
                        </a:spcBef>
                        <a:spcAft>
                          <a:spcPts val="0"/>
                        </a:spcAft>
                        <a:buNone/>
                      </a:pPr>
                      <a:endParaRPr lang="en-US" sz="800" b="0" u="none" dirty="0">
                        <a:solidFill>
                          <a:schemeClr val="tx1"/>
                        </a:solidFill>
                        <a:latin typeface="Barlow Semi Condensed"/>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kern="1200" dirty="0">
                          <a:solidFill>
                            <a:schemeClr val="tx1"/>
                          </a:solidFill>
                          <a:effectLst/>
                          <a:latin typeface="+mn-lt"/>
                          <a:ea typeface="+mn-ea"/>
                          <a:cs typeface="+mn-cs"/>
                        </a:rPr>
                        <a:t>A review of vision-based indoor HAR: state-of-the-art, challenges, and future prospects</a:t>
                      </a:r>
                    </a:p>
                    <a:p>
                      <a:pPr lvl="0" algn="l">
                        <a:lnSpc>
                          <a:spcPct val="100000"/>
                        </a:lnSpc>
                        <a:spcBef>
                          <a:spcPts val="0"/>
                        </a:spcBef>
                        <a:spcAft>
                          <a:spcPts val="0"/>
                        </a:spcAft>
                        <a:buNone/>
                      </a:pPr>
                      <a:endParaRPr lang="en-US" sz="800" b="0" i="0" u="none" strike="noStrike" noProof="0" dirty="0">
                        <a:solidFill>
                          <a:schemeClr val="tx1"/>
                        </a:solidFill>
                        <a:latin typeface="Barlow Semi Condens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kern="1200" dirty="0">
                          <a:solidFill>
                            <a:schemeClr val="tx1"/>
                          </a:solidFill>
                          <a:effectLst/>
                          <a:latin typeface="+mn-lt"/>
                          <a:ea typeface="+mn-ea"/>
                          <a:cs typeface="+mn-cs"/>
                        </a:rPr>
                        <a:t>Volume 83, pages 1965–2005, (2024)</a:t>
                      </a:r>
                    </a:p>
                    <a:p>
                      <a:pPr lvl="0" algn="l">
                        <a:lnSpc>
                          <a:spcPct val="100000"/>
                        </a:lnSpc>
                        <a:spcBef>
                          <a:spcPts val="0"/>
                        </a:spcBef>
                        <a:spcAft>
                          <a:spcPts val="0"/>
                        </a:spcAft>
                        <a:buNone/>
                      </a:pPr>
                      <a:endParaRPr lang="en-US" sz="800" b="0" i="0" u="none" strike="noStrike" noProof="0" dirty="0">
                        <a:solidFill>
                          <a:schemeClr val="tx1"/>
                        </a:solidFill>
                        <a:latin typeface="Barlow Semi Condensed"/>
                      </a:endParaRPr>
                    </a:p>
                  </a:txBody>
                  <a:tcPr/>
                </a:tc>
                <a:tc>
                  <a:txBody>
                    <a:bodyPr/>
                    <a:lstStyle/>
                    <a:p>
                      <a:pPr lvl="0" algn="l">
                        <a:lnSpc>
                          <a:spcPct val="100000"/>
                        </a:lnSpc>
                        <a:spcBef>
                          <a:spcPts val="0"/>
                        </a:spcBef>
                        <a:spcAft>
                          <a:spcPts val="0"/>
                        </a:spcAft>
                        <a:buNone/>
                      </a:pPr>
                      <a:r>
                        <a:rPr lang="en-US" b="0" u="none" dirty="0">
                          <a:solidFill>
                            <a:schemeClr val="tx1"/>
                          </a:solidFill>
                        </a:rPr>
                        <a:t>This study surveys Indoor Human Activity Recognition (HAR), exploring its applications in smart homes, elderly care, and abnormal activity detection. It reviews methodologies, challenges, datasets, and proposes a taxonomy while highlighting future prospects and research gaps.</a:t>
                      </a:r>
                      <a:endParaRPr lang="en-US" sz="1800" b="0" u="none" dirty="0">
                        <a:solidFill>
                          <a:schemeClr val="tx1"/>
                        </a:solidFill>
                        <a:latin typeface="Barlow Semi Condensed"/>
                      </a:endParaRPr>
                    </a:p>
                  </a:txBody>
                  <a:tcPr/>
                </a:tc>
                <a:tc>
                  <a:txBody>
                    <a:bodyPr/>
                    <a:lstStyle/>
                    <a:p>
                      <a:r>
                        <a:rPr lang="en-US" b="0" u="none" dirty="0">
                          <a:solidFill>
                            <a:schemeClr val="tx1"/>
                          </a:solidFill>
                        </a:rPr>
                        <a:t>The study lacks solutions for real-time indoor HAR in diverse environments, addressing issues like privacy, occlusions, and robust datasets for abnormal activity detection.</a:t>
                      </a:r>
                      <a:endParaRPr lang="en-IN" sz="1800" b="0" u="none" dirty="0">
                        <a:solidFill>
                          <a:schemeClr val="tx1"/>
                        </a:solidFill>
                      </a:endParaRPr>
                    </a:p>
                  </a:txBody>
                  <a:tcPr/>
                </a:tc>
                <a:extLst>
                  <a:ext uri="{0D108BD9-81ED-4DB2-BD59-A6C34878D82A}">
                    <a16:rowId xmlns:a16="http://schemas.microsoft.com/office/drawing/2014/main" val="1924063127"/>
                  </a:ext>
                </a:extLst>
              </a:tr>
              <a:tr h="27393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dirty="0">
                          <a:solidFill>
                            <a:schemeClr val="tx1"/>
                          </a:solidFill>
                          <a:latin typeface="Barlow Semi Condensed"/>
                        </a:rPr>
                        <a:t>8. </a:t>
                      </a:r>
                      <a:r>
                        <a:rPr lang="en-IN" sz="1800" b="0" i="0" u="none" strike="noStrike" kern="1200" dirty="0" err="1">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Mukhiddin</a:t>
                      </a:r>
                      <a:r>
                        <a:rPr lang="en-IN" sz="1800" b="0" i="0" u="none" strike="noStrike"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 </a:t>
                      </a:r>
                      <a:r>
                        <a:rPr lang="en-IN" sz="1800" b="0" i="0" u="none" strike="noStrike" kern="1200" dirty="0" err="1">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Toshpulatov</a:t>
                      </a:r>
                      <a:r>
                        <a:rPr lang="en-IN" sz="1800" b="0" i="0" u="none" kern="1200" dirty="0">
                          <a:solidFill>
                            <a:schemeClr val="tx1"/>
                          </a:solidFill>
                          <a:effectLst/>
                          <a:latin typeface="+mn-lt"/>
                          <a:ea typeface="+mn-ea"/>
                          <a:cs typeface="+mn-cs"/>
                        </a:rPr>
                        <a:t>; </a:t>
                      </a:r>
                      <a:r>
                        <a:rPr lang="en-IN" sz="1800" b="0" i="0" u="none" strike="noStrike" kern="1200" dirty="0">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Wookey Lee</a:t>
                      </a:r>
                      <a:r>
                        <a:rPr lang="en-IN" sz="1800" b="0" i="0" u="none" kern="1200" dirty="0">
                          <a:solidFill>
                            <a:schemeClr val="tx1"/>
                          </a:solidFill>
                          <a:effectLst/>
                          <a:latin typeface="+mn-lt"/>
                          <a:ea typeface="+mn-ea"/>
                          <a:cs typeface="+mn-cs"/>
                        </a:rPr>
                        <a:t>; </a:t>
                      </a:r>
                      <a:r>
                        <a:rPr lang="en-IN" sz="1800" b="0" i="0" u="none" strike="noStrike" kern="1200" dirty="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Suan Lee</a:t>
                      </a:r>
                      <a:r>
                        <a:rPr lang="en-IN" sz="1800" b="0" i="0" u="none" kern="1200" dirty="0">
                          <a:solidFill>
                            <a:schemeClr val="tx1"/>
                          </a:solidFill>
                          <a:effectLst/>
                          <a:latin typeface="+mn-lt"/>
                          <a:ea typeface="+mn-ea"/>
                          <a:cs typeface="+mn-cs"/>
                        </a:rPr>
                        <a:t>; </a:t>
                      </a:r>
                      <a:r>
                        <a:rPr lang="en-IN" sz="1800" b="0" i="0" u="none" strike="noStrike" kern="1200" dirty="0" err="1">
                          <a:solidFill>
                            <a:schemeClr val="tx1"/>
                          </a:solidFill>
                          <a:effectLst/>
                          <a:latin typeface="+mn-lt"/>
                          <a:ea typeface="+mn-ea"/>
                          <a:cs typeface="+mn-cs"/>
                          <a:hlinkClick r:id="rId7">
                            <a:extLst>
                              <a:ext uri="{A12FA001-AC4F-418D-AE19-62706E023703}">
                                <ahyp:hlinkClr xmlns:ahyp="http://schemas.microsoft.com/office/drawing/2018/hyperlinkcolor" val="tx"/>
                              </a:ext>
                            </a:extLst>
                          </a:hlinkClick>
                        </a:rPr>
                        <a:t>Hoyoung</a:t>
                      </a:r>
                      <a:r>
                        <a:rPr lang="en-IN" sz="1800" b="0" i="0" u="none" strike="noStrike" kern="1200" dirty="0">
                          <a:solidFill>
                            <a:schemeClr val="tx1"/>
                          </a:solidFill>
                          <a:effectLst/>
                          <a:latin typeface="+mn-lt"/>
                          <a:ea typeface="+mn-ea"/>
                          <a:cs typeface="+mn-cs"/>
                          <a:hlinkClick r:id="rId7">
                            <a:extLst>
                              <a:ext uri="{A12FA001-AC4F-418D-AE19-62706E023703}">
                                <ahyp:hlinkClr xmlns:ahyp="http://schemas.microsoft.com/office/drawing/2018/hyperlinkcolor" val="tx"/>
                              </a:ext>
                            </a:extLst>
                          </a:hlinkClick>
                        </a:rPr>
                        <a:t> Yoon</a:t>
                      </a:r>
                      <a:r>
                        <a:rPr lang="en-IN" sz="1800" b="0" i="0" u="none" kern="1200" dirty="0">
                          <a:solidFill>
                            <a:schemeClr val="tx1"/>
                          </a:solidFill>
                          <a:effectLst/>
                          <a:latin typeface="+mn-lt"/>
                          <a:ea typeface="+mn-ea"/>
                          <a:cs typeface="+mn-cs"/>
                        </a:rPr>
                        <a:t>; </a:t>
                      </a:r>
                      <a:r>
                        <a:rPr lang="en-IN" sz="1800" b="0" i="0" u="none" strike="noStrike" kern="1200" dirty="0">
                          <a:solidFill>
                            <a:schemeClr val="tx1"/>
                          </a:solidFill>
                          <a:effectLst/>
                          <a:latin typeface="+mn-lt"/>
                          <a:ea typeface="+mn-ea"/>
                          <a:cs typeface="+mn-cs"/>
                          <a:hlinkClick r:id="rId8">
                            <a:extLst>
                              <a:ext uri="{A12FA001-AC4F-418D-AE19-62706E023703}">
                                <ahyp:hlinkClr xmlns:ahyp="http://schemas.microsoft.com/office/drawing/2018/hyperlinkcolor" val="tx"/>
                              </a:ext>
                            </a:extLst>
                          </a:hlinkClick>
                        </a:rPr>
                        <a:t>U Kang</a:t>
                      </a:r>
                      <a:endParaRPr lang="en-US" sz="1800" b="0" u="none" dirty="0">
                        <a:solidFill>
                          <a:schemeClr val="tx1"/>
                        </a:solidFill>
                        <a:latin typeface="Barlow Semi Condensed"/>
                      </a:endParaRPr>
                    </a:p>
                    <a:p>
                      <a:pPr lvl="0">
                        <a:buNone/>
                      </a:pPr>
                      <a:endParaRPr lang="en-US" sz="1800" b="0" u="none" dirty="0">
                        <a:solidFill>
                          <a:schemeClr val="tx1"/>
                        </a:solidFill>
                        <a:latin typeface="Barlow Semi Condensed"/>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kern="1200" dirty="0">
                          <a:solidFill>
                            <a:schemeClr val="tx1"/>
                          </a:solidFill>
                          <a:effectLst/>
                          <a:latin typeface="+mn-lt"/>
                          <a:ea typeface="+mn-ea"/>
                          <a:cs typeface="+mn-cs"/>
                        </a:rPr>
                        <a:t>DDC3N: Doppler-Driven Convolutional 3D Network for Human Action Recognition</a:t>
                      </a:r>
                    </a:p>
                    <a:p>
                      <a:pPr lvl="0">
                        <a:buNone/>
                      </a:pPr>
                      <a:endParaRPr lang="en-US" sz="1800" b="0" u="none" dirty="0">
                        <a:solidFill>
                          <a:schemeClr val="tx1"/>
                        </a:solidFill>
                        <a:latin typeface="Barlow Semi Condensed"/>
                      </a:endParaRPr>
                    </a:p>
                    <a:p>
                      <a:pPr lvl="0">
                        <a:buNone/>
                      </a:pPr>
                      <a:r>
                        <a:rPr lang="en-IN" sz="1800" b="0" i="0" kern="1200" dirty="0">
                          <a:solidFill>
                            <a:schemeClr val="tx1"/>
                          </a:solidFill>
                          <a:effectLst/>
                          <a:latin typeface="+mn-lt"/>
                          <a:ea typeface="+mn-ea"/>
                          <a:cs typeface="+mn-cs"/>
                        </a:rPr>
                        <a:t>03 July 2024, IEEE, Page(s): 93546 - 93567</a:t>
                      </a:r>
                      <a:endParaRPr lang="en-US" sz="1800" b="0" u="none" dirty="0">
                        <a:solidFill>
                          <a:schemeClr val="tx1"/>
                        </a:solidFill>
                        <a:latin typeface="Barlow Semi Condensed"/>
                      </a:endParaRPr>
                    </a:p>
                  </a:txBody>
                  <a:tcPr/>
                </a:tc>
                <a:tc>
                  <a:txBody>
                    <a:bodyPr/>
                    <a:lstStyle/>
                    <a:p>
                      <a:r>
                        <a:rPr lang="en-IN" b="0" u="none" dirty="0">
                          <a:solidFill>
                            <a:schemeClr val="tx1"/>
                          </a:solidFill>
                        </a:rPr>
                        <a:t>This study examines challenges in DL-based HAR for sports, focusing on dataset scarcity, camera variability, and occlusions. It introduces two curated datasets, evaluates 3DCNNs versus GCNs, and proposes resource-efficient methods to enhance HAR accuracy and efficiency in surveillance scenarios.</a:t>
                      </a:r>
                      <a:endParaRPr lang="en-GB" sz="1800" b="0" i="0" u="none" strike="noStrike" cap="none" dirty="0">
                        <a:solidFill>
                          <a:schemeClr val="tx1"/>
                        </a:solidFill>
                        <a:effectLst/>
                        <a:latin typeface="Arial"/>
                        <a:ea typeface="Arial"/>
                        <a:cs typeface="Arial"/>
                        <a:sym typeface="Arial"/>
                      </a:endParaRPr>
                    </a:p>
                  </a:txBody>
                  <a:tcPr/>
                </a:tc>
                <a:tc>
                  <a:txBody>
                    <a:bodyPr/>
                    <a:lstStyle/>
                    <a:p>
                      <a:r>
                        <a:rPr lang="en-US" b="0" u="none" dirty="0">
                          <a:solidFill>
                            <a:schemeClr val="tx1"/>
                          </a:solidFill>
                        </a:rPr>
                        <a:t>The study lacks exploration of real-time solutions for dynamic sports environments, integration of multimodal data, and scalable approaches to address computational overhead in large-scale HAR systems.</a:t>
                      </a:r>
                      <a:endParaRPr lang="en-IN" sz="1800" b="0" u="none" dirty="0">
                        <a:solidFill>
                          <a:schemeClr val="tx1"/>
                        </a:solidFill>
                      </a:endParaRPr>
                    </a:p>
                  </a:txBody>
                  <a:tcPr/>
                </a:tc>
                <a:extLst>
                  <a:ext uri="{0D108BD9-81ED-4DB2-BD59-A6C34878D82A}">
                    <a16:rowId xmlns:a16="http://schemas.microsoft.com/office/drawing/2014/main" val="3920602654"/>
                  </a:ext>
                </a:extLst>
              </a:tr>
              <a:tr h="124388">
                <a:tc>
                  <a:txBody>
                    <a:bodyPr/>
                    <a:lstStyle/>
                    <a:p>
                      <a:endParaRPr lang="en-IN" sz="800"/>
                    </a:p>
                  </a:txBody>
                  <a:tcPr/>
                </a:tc>
                <a:tc>
                  <a:txBody>
                    <a:bodyPr/>
                    <a:lstStyle/>
                    <a:p>
                      <a:endParaRPr lang="en-IN" sz="800"/>
                    </a:p>
                  </a:txBody>
                  <a:tcPr/>
                </a:tc>
                <a:tc>
                  <a:txBody>
                    <a:bodyPr/>
                    <a:lstStyle/>
                    <a:p>
                      <a:endParaRPr lang="en-IN" sz="800"/>
                    </a:p>
                  </a:txBody>
                  <a:tcPr/>
                </a:tc>
                <a:tc>
                  <a:txBody>
                    <a:bodyPr/>
                    <a:lstStyle/>
                    <a:p>
                      <a:endParaRPr lang="en-IN" sz="800" dirty="0"/>
                    </a:p>
                  </a:txBody>
                  <a:tcPr/>
                </a:tc>
                <a:extLst>
                  <a:ext uri="{0D108BD9-81ED-4DB2-BD59-A6C34878D82A}">
                    <a16:rowId xmlns:a16="http://schemas.microsoft.com/office/drawing/2014/main" val="1544939530"/>
                  </a:ext>
                </a:extLst>
              </a:tr>
            </a:tbl>
          </a:graphicData>
        </a:graphic>
      </p:graphicFrame>
    </p:spTree>
    <p:extLst>
      <p:ext uri="{BB962C8B-B14F-4D97-AF65-F5344CB8AC3E}">
        <p14:creationId xmlns:p14="http://schemas.microsoft.com/office/powerpoint/2010/main" val="1069357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609234"/>
            <a:ext cx="8048163" cy="969669"/>
          </a:xfrm>
          <a:prstGeom prst="rect">
            <a:avLst/>
          </a:prstGeom>
        </p:spPr>
        <p:txBody>
          <a:bodyPr lIns="0" tIns="0" rIns="0" bIns="0" rtlCol="0" anchor="t">
            <a:spAutoFit/>
          </a:bodyPr>
          <a:lstStyle/>
          <a:p>
            <a:pPr marL="0" lvl="0" indent="0" algn="l">
              <a:lnSpc>
                <a:spcPts val="7980"/>
              </a:lnSpc>
              <a:spcBef>
                <a:spcPct val="0"/>
              </a:spcBef>
            </a:pPr>
            <a:r>
              <a:rPr lang="en-US" sz="5700" b="1" i="1">
                <a:solidFill>
                  <a:srgbClr val="0F4662"/>
                </a:solidFill>
                <a:latin typeface="Cormorant Garamond Bold Italics"/>
                <a:ea typeface="Cormorant Garamond Bold Italics"/>
                <a:cs typeface="Cormorant Garamond Bold Italics"/>
                <a:sym typeface="Cormorant Garamond Bold Italics"/>
              </a:rPr>
              <a:t>Literature Survey</a:t>
            </a:r>
          </a:p>
        </p:txBody>
      </p:sp>
      <p:graphicFrame>
        <p:nvGraphicFramePr>
          <p:cNvPr id="3" name="Table 2">
            <a:extLst>
              <a:ext uri="{FF2B5EF4-FFF2-40B4-BE49-F238E27FC236}">
                <a16:creationId xmlns:a16="http://schemas.microsoft.com/office/drawing/2014/main" id="{65424006-3BB1-9A81-25DF-D77062358573}"/>
              </a:ext>
            </a:extLst>
          </p:cNvPr>
          <p:cNvGraphicFramePr>
            <a:graphicFrameLocks noGrp="1"/>
          </p:cNvGraphicFramePr>
          <p:nvPr>
            <p:extLst>
              <p:ext uri="{D42A27DB-BD31-4B8C-83A1-F6EECF244321}">
                <p14:modId xmlns:p14="http://schemas.microsoft.com/office/powerpoint/2010/main" val="4250918274"/>
              </p:ext>
            </p:extLst>
          </p:nvPr>
        </p:nvGraphicFramePr>
        <p:xfrm>
          <a:off x="1651894" y="2095500"/>
          <a:ext cx="14849937" cy="7772399"/>
        </p:xfrm>
        <a:graphic>
          <a:graphicData uri="http://schemas.openxmlformats.org/drawingml/2006/table">
            <a:tbl>
              <a:tblPr firstRow="1" bandRow="1"/>
              <a:tblGrid>
                <a:gridCol w="3803400">
                  <a:extLst>
                    <a:ext uri="{9D8B030D-6E8A-4147-A177-3AD203B41FA5}">
                      <a16:colId xmlns:a16="http://schemas.microsoft.com/office/drawing/2014/main" val="2356973162"/>
                    </a:ext>
                  </a:extLst>
                </a:gridCol>
                <a:gridCol w="3502738">
                  <a:extLst>
                    <a:ext uri="{9D8B030D-6E8A-4147-A177-3AD203B41FA5}">
                      <a16:colId xmlns:a16="http://schemas.microsoft.com/office/drawing/2014/main" val="3754941104"/>
                    </a:ext>
                  </a:extLst>
                </a:gridCol>
                <a:gridCol w="3861620">
                  <a:extLst>
                    <a:ext uri="{9D8B030D-6E8A-4147-A177-3AD203B41FA5}">
                      <a16:colId xmlns:a16="http://schemas.microsoft.com/office/drawing/2014/main" val="289252131"/>
                    </a:ext>
                  </a:extLst>
                </a:gridCol>
                <a:gridCol w="3682179">
                  <a:extLst>
                    <a:ext uri="{9D8B030D-6E8A-4147-A177-3AD203B41FA5}">
                      <a16:colId xmlns:a16="http://schemas.microsoft.com/office/drawing/2014/main" val="2590018689"/>
                    </a:ext>
                  </a:extLst>
                </a:gridCol>
              </a:tblGrid>
              <a:tr h="1744405">
                <a:tc>
                  <a:txBody>
                    <a:bodyPr/>
                    <a:lstStyle/>
                    <a:p>
                      <a:pPr marL="0" marR="0" lvl="0" indent="0" algn="ctr" defTabSz="914400" rtl="0" eaLnBrk="1" fontAlgn="auto" latinLnBrk="0" hangingPunct="1">
                        <a:lnSpc>
                          <a:spcPts val="7980"/>
                        </a:lnSpc>
                        <a:spcBef>
                          <a:spcPct val="0"/>
                        </a:spcBef>
                        <a:spcAft>
                          <a:spcPts val="0"/>
                        </a:spcAft>
                        <a:buClr>
                          <a:srgbClr val="000000"/>
                        </a:buClr>
                        <a:buSzTx/>
                        <a:buFont typeface="Arial"/>
                        <a:buNone/>
                        <a:tabLst/>
                        <a:defRPr/>
                      </a:pPr>
                      <a:r>
                        <a:rPr lang="en-US" sz="3200" b="1" i="1" kern="1200" dirty="0">
                          <a:solidFill>
                            <a:srgbClr val="0F4662"/>
                          </a:solidFill>
                          <a:latin typeface="Cormorant Garamond Bold Italics"/>
                        </a:rPr>
                        <a:t>Author</a:t>
                      </a:r>
                    </a:p>
                    <a:p>
                      <a:pPr marL="0" lvl="0" indent="0" algn="ctr" defTabSz="914400" rtl="0" eaLnBrk="1" latinLnBrk="0" hangingPunct="1">
                        <a:lnSpc>
                          <a:spcPts val="7980"/>
                        </a:lnSpc>
                        <a:spcBef>
                          <a:spcPct val="0"/>
                        </a:spcBef>
                        <a:buNone/>
                      </a:pPr>
                      <a:endParaRPr lang="en-US" sz="3200" b="1" i="1" kern="1200" dirty="0">
                        <a:solidFill>
                          <a:srgbClr val="0F4662"/>
                        </a:solidFill>
                        <a:latin typeface="Cormorant Garamond Bold Italics"/>
                      </a:endParaRPr>
                    </a:p>
                  </a:txBody>
                  <a:tcPr/>
                </a:tc>
                <a:tc>
                  <a:txBody>
                    <a:bodyPr/>
                    <a:lstStyle/>
                    <a:p>
                      <a:pPr marL="0" marR="0" lvl="0" indent="0" algn="ctr" defTabSz="914400" rtl="0" eaLnBrk="1" fontAlgn="auto" latinLnBrk="0" hangingPunct="1">
                        <a:lnSpc>
                          <a:spcPts val="7980"/>
                        </a:lnSpc>
                        <a:spcBef>
                          <a:spcPct val="0"/>
                        </a:spcBef>
                        <a:spcAft>
                          <a:spcPts val="0"/>
                        </a:spcAft>
                        <a:buClr>
                          <a:srgbClr val="000000"/>
                        </a:buClr>
                        <a:buSzTx/>
                        <a:buFont typeface="Arial"/>
                        <a:buNone/>
                        <a:tabLst/>
                        <a:defRPr/>
                      </a:pPr>
                      <a:r>
                        <a:rPr lang="en-US" sz="3200" b="1" i="1" kern="1200" dirty="0">
                          <a:solidFill>
                            <a:srgbClr val="0F4662"/>
                          </a:solidFill>
                          <a:latin typeface="Cormorant Garamond Bold Italics"/>
                        </a:rPr>
                        <a:t>Title</a:t>
                      </a:r>
                    </a:p>
                    <a:p>
                      <a:pPr marL="0" lvl="0" indent="0" algn="ctr" defTabSz="914400" rtl="0" eaLnBrk="1" latinLnBrk="0" hangingPunct="1">
                        <a:lnSpc>
                          <a:spcPts val="7980"/>
                        </a:lnSpc>
                        <a:spcBef>
                          <a:spcPct val="0"/>
                        </a:spcBef>
                        <a:buNone/>
                      </a:pPr>
                      <a:endParaRPr lang="en-US" sz="3200" b="1" i="1" kern="1200" dirty="0">
                        <a:solidFill>
                          <a:srgbClr val="0F4662"/>
                        </a:solidFill>
                        <a:latin typeface="Cormorant Garamond Bold Italics"/>
                      </a:endParaRPr>
                    </a:p>
                  </a:txBody>
                  <a:tcPr/>
                </a:tc>
                <a:tc>
                  <a:txBody>
                    <a:bodyPr/>
                    <a:lstStyle/>
                    <a:p>
                      <a:pPr marL="0" marR="0" lvl="0" indent="0" algn="ctr" defTabSz="914400" rtl="0" eaLnBrk="1" fontAlgn="auto" latinLnBrk="0" hangingPunct="1">
                        <a:lnSpc>
                          <a:spcPts val="7980"/>
                        </a:lnSpc>
                        <a:spcBef>
                          <a:spcPct val="0"/>
                        </a:spcBef>
                        <a:spcAft>
                          <a:spcPts val="0"/>
                        </a:spcAft>
                        <a:buClr>
                          <a:srgbClr val="000000"/>
                        </a:buClr>
                        <a:buSzTx/>
                        <a:buFont typeface="Arial"/>
                        <a:buNone/>
                        <a:tabLst/>
                        <a:defRPr/>
                      </a:pPr>
                      <a:r>
                        <a:rPr lang="en-US" sz="3200" b="1" i="1" kern="1200" dirty="0">
                          <a:solidFill>
                            <a:srgbClr val="0F4662"/>
                          </a:solidFill>
                          <a:latin typeface="Cormorant Garamond Bold Italics"/>
                        </a:rPr>
                        <a:t>Summary</a:t>
                      </a:r>
                    </a:p>
                    <a:p>
                      <a:pPr marL="0" lvl="0" indent="0" algn="ctr" defTabSz="914400" rtl="0" eaLnBrk="1" latinLnBrk="0" hangingPunct="1">
                        <a:lnSpc>
                          <a:spcPts val="7980"/>
                        </a:lnSpc>
                        <a:spcBef>
                          <a:spcPct val="0"/>
                        </a:spcBef>
                        <a:buNone/>
                      </a:pPr>
                      <a:endParaRPr lang="en-US" sz="3200" b="1" i="1" kern="1200" dirty="0">
                        <a:solidFill>
                          <a:srgbClr val="0F4662"/>
                        </a:solidFill>
                        <a:latin typeface="Cormorant Garamond Bold Italics"/>
                      </a:endParaRPr>
                    </a:p>
                  </a:txBody>
                  <a:tcPr/>
                </a:tc>
                <a:tc>
                  <a:txBody>
                    <a:bodyPr/>
                    <a:lstStyle/>
                    <a:p>
                      <a:pPr marL="0" marR="0" lvl="0" indent="0" algn="ctr" defTabSz="914400" rtl="0" eaLnBrk="1" fontAlgn="auto" latinLnBrk="0" hangingPunct="1">
                        <a:lnSpc>
                          <a:spcPts val="7980"/>
                        </a:lnSpc>
                        <a:spcBef>
                          <a:spcPct val="0"/>
                        </a:spcBef>
                        <a:spcAft>
                          <a:spcPts val="0"/>
                        </a:spcAft>
                        <a:buClrTx/>
                        <a:buSzTx/>
                        <a:buFontTx/>
                        <a:buNone/>
                        <a:tabLst/>
                        <a:defRPr/>
                      </a:pPr>
                      <a:r>
                        <a:rPr lang="en-IN" sz="3200" b="1" i="1" kern="1200" dirty="0">
                          <a:solidFill>
                            <a:srgbClr val="0F4662"/>
                          </a:solidFill>
                          <a:latin typeface="Cormorant Garamond Bold Italics"/>
                        </a:rPr>
                        <a:t>Findings</a:t>
                      </a:r>
                    </a:p>
                    <a:p>
                      <a:pPr marL="0" lvl="0" indent="0" algn="ctr" defTabSz="914400" rtl="0" eaLnBrk="1" latinLnBrk="0" hangingPunct="1">
                        <a:lnSpc>
                          <a:spcPts val="7980"/>
                        </a:lnSpc>
                        <a:spcBef>
                          <a:spcPct val="0"/>
                        </a:spcBef>
                      </a:pPr>
                      <a:endParaRPr lang="en-IN" sz="3200" b="1" i="1" kern="1200" dirty="0">
                        <a:solidFill>
                          <a:srgbClr val="0F4662"/>
                        </a:solidFill>
                        <a:latin typeface="Cormorant Garamond Bold Italics"/>
                      </a:endParaRPr>
                    </a:p>
                  </a:txBody>
                  <a:tcPr/>
                </a:tc>
                <a:extLst>
                  <a:ext uri="{0D108BD9-81ED-4DB2-BD59-A6C34878D82A}">
                    <a16:rowId xmlns:a16="http://schemas.microsoft.com/office/drawing/2014/main" val="1536114938"/>
                  </a:ext>
                </a:extLst>
              </a:tr>
              <a:tr h="22818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tx1"/>
                          </a:solidFill>
                          <a:effectLst/>
                          <a:latin typeface="+mn-lt"/>
                          <a:ea typeface="+mn-ea"/>
                          <a:cs typeface="+mn-cs"/>
                        </a:rPr>
                        <a:t>9. </a:t>
                      </a:r>
                      <a:r>
                        <a:rPr lang="en-IN" sz="1800" b="0" i="0" u="none" strike="noStrike" kern="1200" dirty="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Vivek Pandey</a:t>
                      </a:r>
                      <a:r>
                        <a:rPr lang="en-IN" sz="1800" b="0" i="0" u="none" strike="noStrike" kern="1200" dirty="0">
                          <a:solidFill>
                            <a:schemeClr val="tx1"/>
                          </a:solidFill>
                          <a:effectLst/>
                          <a:latin typeface="+mn-lt"/>
                          <a:ea typeface="+mn-ea"/>
                          <a:cs typeface="+mn-cs"/>
                        </a:rPr>
                        <a:t>; </a:t>
                      </a:r>
                      <a:r>
                        <a:rPr lang="en-IN" sz="1800" b="0" i="0" u="none" strike="noStrike"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Tanishka </a:t>
                      </a:r>
                      <a:r>
                        <a:rPr lang="en-IN" sz="1800" b="0" i="0" u="none" strike="noStrike" kern="1200" dirty="0" err="1">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Gulvi</a:t>
                      </a:r>
                      <a:r>
                        <a:rPr lang="en-IN" sz="1800" b="0" i="0" u="none" strike="noStrike" kern="1200" dirty="0">
                          <a:solidFill>
                            <a:schemeClr val="tx1"/>
                          </a:solidFill>
                          <a:effectLst/>
                          <a:latin typeface="+mn-lt"/>
                          <a:ea typeface="+mn-ea"/>
                          <a:cs typeface="+mn-cs"/>
                        </a:rPr>
                        <a:t>; </a:t>
                      </a:r>
                      <a:r>
                        <a:rPr lang="en-IN" sz="1800" b="0" i="0" u="none" strike="noStrike" kern="1200" dirty="0" err="1">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Samirkumar</a:t>
                      </a:r>
                      <a:r>
                        <a:rPr lang="en-IN" sz="1800" b="0" i="0" u="none" strike="noStrike"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 Waghmare</a:t>
                      </a:r>
                      <a:r>
                        <a:rPr lang="en-IN" sz="1800" b="0" i="0" u="none" strike="noStrike" kern="1200" dirty="0">
                          <a:solidFill>
                            <a:schemeClr val="tx1"/>
                          </a:solidFill>
                          <a:effectLst/>
                          <a:latin typeface="+mn-lt"/>
                          <a:ea typeface="+mn-ea"/>
                          <a:cs typeface="+mn-cs"/>
                        </a:rPr>
                        <a:t>; </a:t>
                      </a:r>
                      <a:r>
                        <a:rPr lang="en-IN" sz="1800" b="0" i="0" u="none" strike="noStrike" kern="1200" dirty="0">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Prasad Dalvi</a:t>
                      </a:r>
                      <a:r>
                        <a:rPr lang="en-IN" sz="1800" b="0" i="0" u="none" strike="noStrike" kern="1200" dirty="0">
                          <a:solidFill>
                            <a:schemeClr val="tx1"/>
                          </a:solidFill>
                          <a:effectLst/>
                          <a:latin typeface="+mn-lt"/>
                          <a:ea typeface="+mn-ea"/>
                          <a:cs typeface="+mn-cs"/>
                        </a:rPr>
                        <a:t>; </a:t>
                      </a:r>
                      <a:r>
                        <a:rPr lang="en-IN" sz="1800" b="0" i="0" u="none" strike="noStrike" kern="1200" dirty="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Rohit </a:t>
                      </a:r>
                      <a:r>
                        <a:rPr lang="en-IN" sz="1800" b="0" i="0" u="none" strike="noStrike" kern="1200" dirty="0" err="1">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Kesarkar</a:t>
                      </a:r>
                      <a:r>
                        <a:rPr lang="en-IN" sz="1800" b="0" i="0" u="none" strike="noStrike" kern="1200" dirty="0">
                          <a:solidFill>
                            <a:schemeClr val="tx1"/>
                          </a:solidFill>
                          <a:effectLst/>
                          <a:latin typeface="+mn-lt"/>
                          <a:ea typeface="+mn-ea"/>
                          <a:cs typeface="+mn-cs"/>
                        </a:rPr>
                        <a:t>; </a:t>
                      </a:r>
                      <a:r>
                        <a:rPr lang="en-IN" sz="1800" b="0" i="0" u="none" strike="noStrike" kern="1200" dirty="0">
                          <a:solidFill>
                            <a:schemeClr val="tx1"/>
                          </a:solidFill>
                          <a:effectLst/>
                          <a:latin typeface="+mn-lt"/>
                          <a:ea typeface="+mn-ea"/>
                          <a:cs typeface="+mn-cs"/>
                          <a:hlinkClick r:id="rId7">
                            <a:extLst>
                              <a:ext uri="{A12FA001-AC4F-418D-AE19-62706E023703}">
                                <ahyp:hlinkClr xmlns:ahyp="http://schemas.microsoft.com/office/drawing/2018/hyperlinkcolor" val="tx"/>
                              </a:ext>
                            </a:extLst>
                          </a:hlinkClick>
                        </a:rPr>
                        <a:t>Deepanshu Dayal</a:t>
                      </a:r>
                      <a:endParaRPr lang="en-US" sz="1800" b="0" i="0" u="none" strike="noStrike" kern="1200" dirty="0">
                        <a:solidFill>
                          <a:schemeClr val="tx1"/>
                        </a:solidFill>
                        <a:effectLst/>
                        <a:latin typeface="+mn-lt"/>
                        <a:ea typeface="+mn-ea"/>
                        <a:cs typeface="+mn-cs"/>
                      </a:endParaRPr>
                    </a:p>
                    <a:p>
                      <a:pPr lvl="0" algn="l">
                        <a:lnSpc>
                          <a:spcPct val="100000"/>
                        </a:lnSpc>
                        <a:spcBef>
                          <a:spcPts val="0"/>
                        </a:spcBef>
                        <a:spcAft>
                          <a:spcPts val="0"/>
                        </a:spcAft>
                        <a:buNone/>
                      </a:pPr>
                      <a:endParaRPr lang="en-US" sz="800" b="0" u="none" dirty="0">
                        <a:solidFill>
                          <a:schemeClr val="tx1"/>
                        </a:solidFill>
                        <a:latin typeface="Barlow Semi Condensed"/>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To Build and Evaluate Irregular Human Activity Detection System Using Deep CNN-LSTM Methodology</a:t>
                      </a:r>
                    </a:p>
                    <a:p>
                      <a:pPr lvl="0" algn="l">
                        <a:lnSpc>
                          <a:spcPct val="100000"/>
                        </a:lnSpc>
                        <a:spcBef>
                          <a:spcPts val="0"/>
                        </a:spcBef>
                        <a:spcAft>
                          <a:spcPts val="0"/>
                        </a:spcAft>
                        <a:buNone/>
                      </a:pPr>
                      <a:endParaRPr lang="en-US" sz="800" b="0" i="0" u="none" strike="noStrike" noProof="0" dirty="0">
                        <a:solidFill>
                          <a:schemeClr val="tx1"/>
                        </a:solidFill>
                        <a:latin typeface="Barlow Semi Condensed"/>
                      </a:endParaRPr>
                    </a:p>
                    <a:p>
                      <a:pPr lvl="0" algn="l">
                        <a:lnSpc>
                          <a:spcPct val="100000"/>
                        </a:lnSpc>
                        <a:spcBef>
                          <a:spcPts val="0"/>
                        </a:spcBef>
                        <a:spcAft>
                          <a:spcPts val="0"/>
                        </a:spcAft>
                        <a:buNone/>
                      </a:pPr>
                      <a:endParaRPr lang="en-US" sz="800" b="0" i="0" u="none" strike="noStrike" noProof="0" dirty="0">
                        <a:solidFill>
                          <a:schemeClr val="tx1"/>
                        </a:solidFill>
                        <a:latin typeface="Barlow Semi Condensed"/>
                      </a:endParaRPr>
                    </a:p>
                    <a:p>
                      <a:pPr lvl="0" algn="l">
                        <a:lnSpc>
                          <a:spcPct val="100000"/>
                        </a:lnSpc>
                        <a:spcBef>
                          <a:spcPts val="0"/>
                        </a:spcBef>
                        <a:spcAft>
                          <a:spcPts val="0"/>
                        </a:spcAft>
                        <a:buNone/>
                      </a:pPr>
                      <a:r>
                        <a:rPr lang="en-IN" sz="1800" b="0" i="0" kern="1200" dirty="0">
                          <a:solidFill>
                            <a:schemeClr val="tx1"/>
                          </a:solidFill>
                          <a:effectLst/>
                          <a:latin typeface="+mn-lt"/>
                          <a:ea typeface="+mn-ea"/>
                          <a:cs typeface="+mn-cs"/>
                        </a:rPr>
                        <a:t>12 November 2024, IEEE, 27-28 September 2024</a:t>
                      </a:r>
                      <a:endParaRPr lang="en-US" sz="800" b="0" i="0" u="none" strike="noStrike" noProof="0" dirty="0">
                        <a:solidFill>
                          <a:schemeClr val="tx1"/>
                        </a:solidFill>
                        <a:latin typeface="Barlow Semi Condensed"/>
                      </a:endParaRPr>
                    </a:p>
                  </a:txBody>
                  <a:tcPr/>
                </a:tc>
                <a:tc>
                  <a:txBody>
                    <a:bodyPr/>
                    <a:lstStyle/>
                    <a:p>
                      <a:pPr lvl="0" algn="l">
                        <a:lnSpc>
                          <a:spcPct val="100000"/>
                        </a:lnSpc>
                        <a:spcBef>
                          <a:spcPts val="0"/>
                        </a:spcBef>
                        <a:spcAft>
                          <a:spcPts val="0"/>
                        </a:spcAft>
                        <a:buNone/>
                      </a:pPr>
                      <a:r>
                        <a:rPr lang="en-US" b="0" dirty="0">
                          <a:solidFill>
                            <a:schemeClr val="tx1"/>
                          </a:solidFill>
                        </a:rPr>
                        <a:t>This study integrates CNNs and LSTMs for irregular activity detection in surveillance systems, using the UCF Crime dataset. It preprocesses video frames, extracts discriminative features, and captures temporal dependencies to achieve high accuracy in identifying abnormal behaviors like rapid movements and object interactions.</a:t>
                      </a:r>
                      <a:endParaRPr lang="en-US" sz="1800" b="0" u="none" dirty="0">
                        <a:solidFill>
                          <a:schemeClr val="tx1"/>
                        </a:solidFill>
                        <a:latin typeface="Barlow Semi Condensed"/>
                      </a:endParaRPr>
                    </a:p>
                  </a:txBody>
                  <a:tcPr/>
                </a:tc>
                <a:tc>
                  <a:txBody>
                    <a:bodyPr/>
                    <a:lstStyle/>
                    <a:p>
                      <a:r>
                        <a:rPr lang="en-US" b="0" dirty="0">
                          <a:solidFill>
                            <a:schemeClr val="tx1"/>
                          </a:solidFill>
                        </a:rPr>
                        <a:t>The study lacks exploration of real-time deployment for large-scale surveillance and robust handling of diverse environmental conditions like lighting, occlusions, and noise in video data.</a:t>
                      </a:r>
                      <a:endParaRPr lang="en-IN" sz="1800" b="0" u="none" dirty="0">
                        <a:solidFill>
                          <a:schemeClr val="tx1"/>
                        </a:solidFill>
                      </a:endParaRPr>
                    </a:p>
                  </a:txBody>
                  <a:tcPr/>
                </a:tc>
                <a:extLst>
                  <a:ext uri="{0D108BD9-81ED-4DB2-BD59-A6C34878D82A}">
                    <a16:rowId xmlns:a16="http://schemas.microsoft.com/office/drawing/2014/main" val="1924063127"/>
                  </a:ext>
                </a:extLst>
              </a:tr>
              <a:tr h="27393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dirty="0">
                          <a:solidFill>
                            <a:schemeClr val="tx1"/>
                          </a:solidFill>
                          <a:latin typeface="Barlow Semi Condensed"/>
                        </a:rPr>
                        <a:t>10. </a:t>
                      </a:r>
                      <a:r>
                        <a:rPr lang="en-IN" sz="1800" b="0" i="0" u="none" strike="noStrike" kern="1200" dirty="0" err="1">
                          <a:solidFill>
                            <a:schemeClr val="tx1"/>
                          </a:solidFill>
                          <a:effectLst/>
                          <a:latin typeface="+mn-lt"/>
                          <a:ea typeface="+mn-ea"/>
                          <a:cs typeface="+mn-cs"/>
                          <a:hlinkClick r:id="rId8">
                            <a:extLst>
                              <a:ext uri="{A12FA001-AC4F-418D-AE19-62706E023703}">
                                <ahyp:hlinkClr xmlns:ahyp="http://schemas.microsoft.com/office/drawing/2018/hyperlinkcolor" val="tx"/>
                              </a:ext>
                            </a:extLst>
                          </a:hlinkClick>
                        </a:rPr>
                        <a:t>Shengqin</a:t>
                      </a:r>
                      <a:r>
                        <a:rPr lang="en-IN" sz="1800" b="0" i="0" u="none" strike="noStrike" kern="1200" dirty="0">
                          <a:solidFill>
                            <a:schemeClr val="tx1"/>
                          </a:solidFill>
                          <a:effectLst/>
                          <a:latin typeface="+mn-lt"/>
                          <a:ea typeface="+mn-ea"/>
                          <a:cs typeface="+mn-cs"/>
                          <a:hlinkClick r:id="rId8">
                            <a:extLst>
                              <a:ext uri="{A12FA001-AC4F-418D-AE19-62706E023703}">
                                <ahyp:hlinkClr xmlns:ahyp="http://schemas.microsoft.com/office/drawing/2018/hyperlinkcolor" val="tx"/>
                              </a:ext>
                            </a:extLst>
                          </a:hlinkClick>
                        </a:rPr>
                        <a:t> Jiang</a:t>
                      </a:r>
                      <a:r>
                        <a:rPr lang="en-IN" sz="1800" b="0" i="0" kern="1200" dirty="0">
                          <a:solidFill>
                            <a:schemeClr val="tx1"/>
                          </a:solidFill>
                          <a:effectLst/>
                          <a:latin typeface="+mn-lt"/>
                          <a:ea typeface="+mn-ea"/>
                          <a:cs typeface="+mn-cs"/>
                        </a:rPr>
                        <a:t>; </a:t>
                      </a:r>
                      <a:r>
                        <a:rPr lang="en-IN" sz="1800" b="0" i="0" u="none" strike="noStrike" kern="1200" dirty="0" err="1">
                          <a:solidFill>
                            <a:schemeClr val="tx1"/>
                          </a:solidFill>
                          <a:effectLst/>
                          <a:latin typeface="+mn-lt"/>
                          <a:ea typeface="+mn-ea"/>
                          <a:cs typeface="+mn-cs"/>
                          <a:hlinkClick r:id="rId9">
                            <a:extLst>
                              <a:ext uri="{A12FA001-AC4F-418D-AE19-62706E023703}">
                                <ahyp:hlinkClr xmlns:ahyp="http://schemas.microsoft.com/office/drawing/2018/hyperlinkcolor" val="tx"/>
                              </a:ext>
                            </a:extLst>
                          </a:hlinkClick>
                        </a:rPr>
                        <a:t>Haokui</a:t>
                      </a:r>
                      <a:r>
                        <a:rPr lang="en-IN" sz="1800" b="0" i="0" u="none" strike="noStrike" kern="1200" dirty="0">
                          <a:solidFill>
                            <a:schemeClr val="tx1"/>
                          </a:solidFill>
                          <a:effectLst/>
                          <a:latin typeface="+mn-lt"/>
                          <a:ea typeface="+mn-ea"/>
                          <a:cs typeface="+mn-cs"/>
                          <a:hlinkClick r:id="rId9">
                            <a:extLst>
                              <a:ext uri="{A12FA001-AC4F-418D-AE19-62706E023703}">
                                <ahyp:hlinkClr xmlns:ahyp="http://schemas.microsoft.com/office/drawing/2018/hyperlinkcolor" val="tx"/>
                              </a:ext>
                            </a:extLst>
                          </a:hlinkClick>
                        </a:rPr>
                        <a:t> Zhang</a:t>
                      </a:r>
                      <a:r>
                        <a:rPr lang="en-IN" sz="1800" b="0" i="0" kern="1200" dirty="0">
                          <a:solidFill>
                            <a:schemeClr val="tx1"/>
                          </a:solidFill>
                          <a:effectLst/>
                          <a:latin typeface="+mn-lt"/>
                          <a:ea typeface="+mn-ea"/>
                          <a:cs typeface="+mn-cs"/>
                        </a:rPr>
                        <a:t>; </a:t>
                      </a:r>
                      <a:r>
                        <a:rPr lang="en-IN" sz="1800" b="0" i="0" u="none" strike="noStrike" kern="1200" dirty="0" err="1">
                          <a:solidFill>
                            <a:schemeClr val="tx1"/>
                          </a:solidFill>
                          <a:effectLst/>
                          <a:latin typeface="+mn-lt"/>
                          <a:ea typeface="+mn-ea"/>
                          <a:cs typeface="+mn-cs"/>
                          <a:hlinkClick r:id="rId10">
                            <a:extLst>
                              <a:ext uri="{A12FA001-AC4F-418D-AE19-62706E023703}">
                                <ahyp:hlinkClr xmlns:ahyp="http://schemas.microsoft.com/office/drawing/2018/hyperlinkcolor" val="tx"/>
                              </a:ext>
                            </a:extLst>
                          </a:hlinkClick>
                        </a:rPr>
                        <a:t>Yuankai</a:t>
                      </a:r>
                      <a:r>
                        <a:rPr lang="en-IN" sz="1800" b="0" i="0" u="none" strike="noStrike" kern="1200" dirty="0">
                          <a:solidFill>
                            <a:schemeClr val="tx1"/>
                          </a:solidFill>
                          <a:effectLst/>
                          <a:latin typeface="+mn-lt"/>
                          <a:ea typeface="+mn-ea"/>
                          <a:cs typeface="+mn-cs"/>
                          <a:hlinkClick r:id="rId10">
                            <a:extLst>
                              <a:ext uri="{A12FA001-AC4F-418D-AE19-62706E023703}">
                                <ahyp:hlinkClr xmlns:ahyp="http://schemas.microsoft.com/office/drawing/2018/hyperlinkcolor" val="tx"/>
                              </a:ext>
                            </a:extLst>
                          </a:hlinkClick>
                        </a:rPr>
                        <a:t> Qi</a:t>
                      </a:r>
                      <a:r>
                        <a:rPr lang="en-IN" sz="1800" b="0" i="0" kern="1200" dirty="0">
                          <a:solidFill>
                            <a:schemeClr val="tx1"/>
                          </a:solidFill>
                          <a:effectLst/>
                          <a:latin typeface="+mn-lt"/>
                          <a:ea typeface="+mn-ea"/>
                          <a:cs typeface="+mn-cs"/>
                        </a:rPr>
                        <a:t>; </a:t>
                      </a:r>
                      <a:r>
                        <a:rPr lang="en-IN" sz="1800" b="0" i="0" u="none" strike="noStrike" kern="1200" dirty="0">
                          <a:solidFill>
                            <a:schemeClr val="tx1"/>
                          </a:solidFill>
                          <a:effectLst/>
                          <a:latin typeface="+mn-lt"/>
                          <a:ea typeface="+mn-ea"/>
                          <a:cs typeface="+mn-cs"/>
                          <a:hlinkClick r:id="rId11">
                            <a:extLst>
                              <a:ext uri="{A12FA001-AC4F-418D-AE19-62706E023703}">
                                <ahyp:hlinkClr xmlns:ahyp="http://schemas.microsoft.com/office/drawing/2018/hyperlinkcolor" val="tx"/>
                              </a:ext>
                            </a:extLst>
                          </a:hlinkClick>
                        </a:rPr>
                        <a:t>Qingshan Liu</a:t>
                      </a:r>
                      <a:endParaRPr lang="en-US" sz="1800" b="0" u="none" dirty="0">
                        <a:solidFill>
                          <a:schemeClr val="tx1"/>
                        </a:solidFill>
                        <a:latin typeface="Barlow Semi Condensed"/>
                      </a:endParaRPr>
                    </a:p>
                    <a:p>
                      <a:pPr lvl="0">
                        <a:buNone/>
                      </a:pPr>
                      <a:endParaRPr lang="en-US" sz="1800" b="0" u="none" dirty="0">
                        <a:solidFill>
                          <a:schemeClr val="tx1"/>
                        </a:solidFill>
                        <a:latin typeface="Barlow Semi Condensed"/>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Spatial-Temporal Interleaved Network for Efficient Action Recognition</a:t>
                      </a:r>
                    </a:p>
                    <a:p>
                      <a:pPr lvl="0">
                        <a:buNone/>
                      </a:pPr>
                      <a:endParaRPr lang="en-US" sz="1800" b="0" u="none" dirty="0">
                        <a:solidFill>
                          <a:schemeClr val="tx1"/>
                        </a:solidFill>
                        <a:latin typeface="Barlow Semi Condensed"/>
                      </a:endParaRPr>
                    </a:p>
                    <a:p>
                      <a:pPr lvl="0">
                        <a:buNone/>
                      </a:pPr>
                      <a:r>
                        <a:rPr lang="en-IN" sz="1800" b="0" i="0" kern="1200" dirty="0">
                          <a:solidFill>
                            <a:schemeClr val="tx1"/>
                          </a:solidFill>
                          <a:effectLst/>
                          <a:latin typeface="+mn-lt"/>
                          <a:ea typeface="+mn-ea"/>
                          <a:cs typeface="+mn-cs"/>
                        </a:rPr>
                        <a:t>26 September 2024, EEE, Page(s): 178 - 187</a:t>
                      </a:r>
                      <a:endParaRPr lang="en-US" sz="1800" b="0" u="none" dirty="0">
                        <a:solidFill>
                          <a:schemeClr val="tx1"/>
                        </a:solidFill>
                        <a:latin typeface="Barlow Semi Condensed"/>
                      </a:endParaRPr>
                    </a:p>
                  </a:txBody>
                  <a:tcPr/>
                </a:tc>
                <a:tc>
                  <a:txBody>
                    <a:bodyPr/>
                    <a:lstStyle/>
                    <a:p>
                      <a:r>
                        <a:rPr lang="en-US" b="0" dirty="0">
                          <a:solidFill>
                            <a:schemeClr val="tx1"/>
                          </a:solidFill>
                        </a:rPr>
                        <a:t>This study proposes a spatial-temporal interleaved network for efficient action recognition, combining interleaved feature interaction, a parallel pseudo-3D module, and a differential attention mechanism. It achieves a 15.2% Top-1 accuracy improvement on the Something-Something V1 dataset with significantly fewer parameters.</a:t>
                      </a:r>
                      <a:endParaRPr lang="en-GB" sz="1800" b="0" i="0" u="none" strike="noStrike" cap="none" dirty="0">
                        <a:solidFill>
                          <a:schemeClr val="tx1"/>
                        </a:solidFill>
                        <a:effectLst/>
                        <a:latin typeface="Arial"/>
                        <a:ea typeface="Arial"/>
                        <a:cs typeface="Arial"/>
                        <a:sym typeface="Arial"/>
                      </a:endParaRPr>
                    </a:p>
                  </a:txBody>
                  <a:tcPr/>
                </a:tc>
                <a:tc>
                  <a:txBody>
                    <a:bodyPr/>
                    <a:lstStyle/>
                    <a:p>
                      <a:r>
                        <a:rPr lang="en-US" b="0" dirty="0">
                          <a:solidFill>
                            <a:schemeClr val="tx1"/>
                          </a:solidFill>
                        </a:rPr>
                        <a:t>The study lacks exploration of real-time deployment for complex action sequences and does not address generalization across diverse datasets with varying spatial-temporal dynamics.</a:t>
                      </a:r>
                      <a:endParaRPr lang="en-IN" sz="1800" b="0" u="none" dirty="0">
                        <a:solidFill>
                          <a:schemeClr val="tx1"/>
                        </a:solidFill>
                      </a:endParaRPr>
                    </a:p>
                  </a:txBody>
                  <a:tcPr/>
                </a:tc>
                <a:extLst>
                  <a:ext uri="{0D108BD9-81ED-4DB2-BD59-A6C34878D82A}">
                    <a16:rowId xmlns:a16="http://schemas.microsoft.com/office/drawing/2014/main" val="3920602654"/>
                  </a:ext>
                </a:extLst>
              </a:tr>
              <a:tr h="124388">
                <a:tc>
                  <a:txBody>
                    <a:bodyPr/>
                    <a:lstStyle/>
                    <a:p>
                      <a:endParaRPr lang="en-IN" sz="800"/>
                    </a:p>
                  </a:txBody>
                  <a:tcPr/>
                </a:tc>
                <a:tc>
                  <a:txBody>
                    <a:bodyPr/>
                    <a:lstStyle/>
                    <a:p>
                      <a:endParaRPr lang="en-IN" sz="800"/>
                    </a:p>
                  </a:txBody>
                  <a:tcPr/>
                </a:tc>
                <a:tc>
                  <a:txBody>
                    <a:bodyPr/>
                    <a:lstStyle/>
                    <a:p>
                      <a:endParaRPr lang="en-IN" sz="800"/>
                    </a:p>
                  </a:txBody>
                  <a:tcPr/>
                </a:tc>
                <a:tc>
                  <a:txBody>
                    <a:bodyPr/>
                    <a:lstStyle/>
                    <a:p>
                      <a:endParaRPr lang="en-IN" sz="800" dirty="0"/>
                    </a:p>
                  </a:txBody>
                  <a:tcPr/>
                </a:tc>
                <a:extLst>
                  <a:ext uri="{0D108BD9-81ED-4DB2-BD59-A6C34878D82A}">
                    <a16:rowId xmlns:a16="http://schemas.microsoft.com/office/drawing/2014/main" val="1544939530"/>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6F1C16BB-F4EC-CE37-3CBA-7E8C9620270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422CEF6-B04B-5B98-83C1-181D56B14920}"/>
              </a:ext>
            </a:extLst>
          </p:cNvPr>
          <p:cNvSpPr txBox="1"/>
          <p:nvPr/>
        </p:nvSpPr>
        <p:spPr>
          <a:xfrm>
            <a:off x="1088910" y="190500"/>
            <a:ext cx="8048163" cy="969669"/>
          </a:xfrm>
          <a:prstGeom prst="rect">
            <a:avLst/>
          </a:prstGeom>
        </p:spPr>
        <p:txBody>
          <a:bodyPr lIns="0" tIns="0" rIns="0" bIns="0" rtlCol="0" anchor="t">
            <a:spAutoFit/>
          </a:bodyPr>
          <a:lstStyle/>
          <a:p>
            <a:pPr marL="0" lvl="0" indent="0" algn="l">
              <a:lnSpc>
                <a:spcPts val="7980"/>
              </a:lnSpc>
              <a:spcBef>
                <a:spcPct val="0"/>
              </a:spcBef>
            </a:pPr>
            <a:r>
              <a:rPr lang="en-US" sz="5700" b="1" i="1" dirty="0">
                <a:solidFill>
                  <a:srgbClr val="0F4662"/>
                </a:solidFill>
                <a:latin typeface="Cormorant Garamond Bold Italics"/>
                <a:ea typeface="Cormorant Garamond Bold Italics"/>
                <a:cs typeface="Cormorant Garamond Bold Italics"/>
                <a:sym typeface="Cormorant Garamond Bold Italics"/>
              </a:rPr>
              <a:t>Literature Survey</a:t>
            </a:r>
          </a:p>
        </p:txBody>
      </p:sp>
      <p:graphicFrame>
        <p:nvGraphicFramePr>
          <p:cNvPr id="3" name="Table 2">
            <a:extLst>
              <a:ext uri="{FF2B5EF4-FFF2-40B4-BE49-F238E27FC236}">
                <a16:creationId xmlns:a16="http://schemas.microsoft.com/office/drawing/2014/main" id="{D824E477-28E6-B101-0437-8F207DB066CB}"/>
              </a:ext>
            </a:extLst>
          </p:cNvPr>
          <p:cNvGraphicFramePr>
            <a:graphicFrameLocks noGrp="1"/>
          </p:cNvGraphicFramePr>
          <p:nvPr>
            <p:extLst>
              <p:ext uri="{D42A27DB-BD31-4B8C-83A1-F6EECF244321}">
                <p14:modId xmlns:p14="http://schemas.microsoft.com/office/powerpoint/2010/main" val="765005569"/>
              </p:ext>
            </p:extLst>
          </p:nvPr>
        </p:nvGraphicFramePr>
        <p:xfrm>
          <a:off x="1295400" y="1409700"/>
          <a:ext cx="15697201" cy="8300163"/>
        </p:xfrm>
        <a:graphic>
          <a:graphicData uri="http://schemas.openxmlformats.org/drawingml/2006/table">
            <a:tbl>
              <a:tblPr firstRow="1" bandRow="1"/>
              <a:tblGrid>
                <a:gridCol w="4020403">
                  <a:extLst>
                    <a:ext uri="{9D8B030D-6E8A-4147-A177-3AD203B41FA5}">
                      <a16:colId xmlns:a16="http://schemas.microsoft.com/office/drawing/2014/main" val="2356973162"/>
                    </a:ext>
                  </a:extLst>
                </a:gridCol>
                <a:gridCol w="3675797">
                  <a:extLst>
                    <a:ext uri="{9D8B030D-6E8A-4147-A177-3AD203B41FA5}">
                      <a16:colId xmlns:a16="http://schemas.microsoft.com/office/drawing/2014/main" val="3754941104"/>
                    </a:ext>
                  </a:extLst>
                </a:gridCol>
                <a:gridCol w="4108735">
                  <a:extLst>
                    <a:ext uri="{9D8B030D-6E8A-4147-A177-3AD203B41FA5}">
                      <a16:colId xmlns:a16="http://schemas.microsoft.com/office/drawing/2014/main" val="289252131"/>
                    </a:ext>
                  </a:extLst>
                </a:gridCol>
                <a:gridCol w="3892266">
                  <a:extLst>
                    <a:ext uri="{9D8B030D-6E8A-4147-A177-3AD203B41FA5}">
                      <a16:colId xmlns:a16="http://schemas.microsoft.com/office/drawing/2014/main" val="2590018689"/>
                    </a:ext>
                  </a:extLst>
                </a:gridCol>
              </a:tblGrid>
              <a:tr h="453390">
                <a:tc>
                  <a:txBody>
                    <a:bodyPr/>
                    <a:lstStyle/>
                    <a:p>
                      <a:pPr marL="0" marR="0" lvl="0" indent="0" algn="ctr" defTabSz="914400" rtl="0" eaLnBrk="1" fontAlgn="auto" latinLnBrk="0" hangingPunct="1">
                        <a:lnSpc>
                          <a:spcPts val="7980"/>
                        </a:lnSpc>
                        <a:spcBef>
                          <a:spcPct val="0"/>
                        </a:spcBef>
                        <a:spcAft>
                          <a:spcPts val="0"/>
                        </a:spcAft>
                        <a:buClr>
                          <a:srgbClr val="000000"/>
                        </a:buClr>
                        <a:buSzTx/>
                        <a:buFont typeface="Arial"/>
                        <a:buNone/>
                        <a:tabLst/>
                        <a:defRPr/>
                      </a:pPr>
                      <a:r>
                        <a:rPr lang="en-US" sz="3200" b="1" i="1" u="none" kern="1200" dirty="0">
                          <a:solidFill>
                            <a:srgbClr val="0F4662"/>
                          </a:solidFill>
                          <a:latin typeface="Cormorant Garamond Bold Italics"/>
                        </a:rPr>
                        <a:t>Author</a:t>
                      </a:r>
                    </a:p>
                    <a:p>
                      <a:pPr marL="0" lvl="0" indent="0" algn="ctr" defTabSz="914400" rtl="0" eaLnBrk="1" latinLnBrk="0" hangingPunct="1">
                        <a:lnSpc>
                          <a:spcPts val="7980"/>
                        </a:lnSpc>
                        <a:spcBef>
                          <a:spcPct val="0"/>
                        </a:spcBef>
                        <a:buNone/>
                      </a:pPr>
                      <a:endParaRPr lang="en-US" sz="3200" b="1" i="1" u="none" kern="1200" dirty="0">
                        <a:solidFill>
                          <a:srgbClr val="0F4662"/>
                        </a:solidFill>
                        <a:latin typeface="Cormorant Garamond Bold Italics"/>
                      </a:endParaRPr>
                    </a:p>
                  </a:txBody>
                  <a:tcPr/>
                </a:tc>
                <a:tc>
                  <a:txBody>
                    <a:bodyPr/>
                    <a:lstStyle/>
                    <a:p>
                      <a:pPr marL="0" marR="0" lvl="0" indent="0" algn="ctr" defTabSz="914400" rtl="0" eaLnBrk="1" fontAlgn="auto" latinLnBrk="0" hangingPunct="1">
                        <a:lnSpc>
                          <a:spcPts val="7980"/>
                        </a:lnSpc>
                        <a:spcBef>
                          <a:spcPct val="0"/>
                        </a:spcBef>
                        <a:spcAft>
                          <a:spcPts val="0"/>
                        </a:spcAft>
                        <a:buClr>
                          <a:srgbClr val="000000"/>
                        </a:buClr>
                        <a:buSzTx/>
                        <a:buFont typeface="Arial"/>
                        <a:buNone/>
                        <a:tabLst/>
                        <a:defRPr/>
                      </a:pPr>
                      <a:r>
                        <a:rPr lang="en-US" sz="3200" b="1" i="1" u="none" kern="1200" dirty="0">
                          <a:solidFill>
                            <a:srgbClr val="0F4662"/>
                          </a:solidFill>
                          <a:latin typeface="Cormorant Garamond Bold Italics"/>
                        </a:rPr>
                        <a:t>Title</a:t>
                      </a:r>
                    </a:p>
                    <a:p>
                      <a:pPr marL="0" lvl="0" indent="0" algn="ctr" defTabSz="914400" rtl="0" eaLnBrk="1" latinLnBrk="0" hangingPunct="1">
                        <a:lnSpc>
                          <a:spcPts val="7980"/>
                        </a:lnSpc>
                        <a:spcBef>
                          <a:spcPct val="0"/>
                        </a:spcBef>
                        <a:buNone/>
                      </a:pPr>
                      <a:endParaRPr lang="en-US" sz="3200" b="1" i="1" u="none" kern="1200" dirty="0">
                        <a:solidFill>
                          <a:srgbClr val="0F4662"/>
                        </a:solidFill>
                        <a:latin typeface="Cormorant Garamond Bold Italics"/>
                      </a:endParaRPr>
                    </a:p>
                  </a:txBody>
                  <a:tcPr/>
                </a:tc>
                <a:tc>
                  <a:txBody>
                    <a:bodyPr/>
                    <a:lstStyle/>
                    <a:p>
                      <a:pPr marL="0" marR="0" lvl="0" indent="0" algn="ctr" defTabSz="914400" rtl="0" eaLnBrk="1" fontAlgn="auto" latinLnBrk="0" hangingPunct="1">
                        <a:lnSpc>
                          <a:spcPts val="7980"/>
                        </a:lnSpc>
                        <a:spcBef>
                          <a:spcPct val="0"/>
                        </a:spcBef>
                        <a:spcAft>
                          <a:spcPts val="0"/>
                        </a:spcAft>
                        <a:buClr>
                          <a:srgbClr val="000000"/>
                        </a:buClr>
                        <a:buSzTx/>
                        <a:buFont typeface="Arial"/>
                        <a:buNone/>
                        <a:tabLst/>
                        <a:defRPr/>
                      </a:pPr>
                      <a:r>
                        <a:rPr lang="en-US" sz="3200" b="1" i="1" kern="1200" dirty="0">
                          <a:solidFill>
                            <a:srgbClr val="0F4662"/>
                          </a:solidFill>
                          <a:latin typeface="Cormorant Garamond Bold Italics"/>
                        </a:rPr>
                        <a:t>Summary</a:t>
                      </a:r>
                    </a:p>
                    <a:p>
                      <a:pPr marL="0" lvl="0" indent="0" algn="ctr" defTabSz="914400" rtl="0" eaLnBrk="1" latinLnBrk="0" hangingPunct="1">
                        <a:lnSpc>
                          <a:spcPts val="7980"/>
                        </a:lnSpc>
                        <a:spcBef>
                          <a:spcPct val="0"/>
                        </a:spcBef>
                        <a:buNone/>
                      </a:pPr>
                      <a:endParaRPr lang="en-US" sz="3200" b="1" i="1" kern="1200" dirty="0">
                        <a:solidFill>
                          <a:srgbClr val="0F4662"/>
                        </a:solidFill>
                        <a:latin typeface="Cormorant Garamond Bold Italics"/>
                      </a:endParaRPr>
                    </a:p>
                  </a:txBody>
                  <a:tcPr/>
                </a:tc>
                <a:tc>
                  <a:txBody>
                    <a:bodyPr/>
                    <a:lstStyle/>
                    <a:p>
                      <a:pPr marL="0" marR="0" lvl="0" indent="0" algn="ctr" defTabSz="914400" rtl="0" eaLnBrk="1" fontAlgn="auto" latinLnBrk="0" hangingPunct="1">
                        <a:lnSpc>
                          <a:spcPts val="7980"/>
                        </a:lnSpc>
                        <a:spcBef>
                          <a:spcPct val="0"/>
                        </a:spcBef>
                        <a:spcAft>
                          <a:spcPts val="0"/>
                        </a:spcAft>
                        <a:buClrTx/>
                        <a:buSzTx/>
                        <a:buFontTx/>
                        <a:buNone/>
                        <a:tabLst/>
                        <a:defRPr/>
                      </a:pPr>
                      <a:r>
                        <a:rPr lang="en-IN" sz="3200" b="1" i="1" kern="1200" dirty="0">
                          <a:solidFill>
                            <a:srgbClr val="0F4662"/>
                          </a:solidFill>
                          <a:latin typeface="Cormorant Garamond Bold Italics"/>
                        </a:rPr>
                        <a:t>Findings</a:t>
                      </a:r>
                    </a:p>
                    <a:p>
                      <a:pPr marL="0" lvl="0" indent="0" algn="ctr" defTabSz="914400" rtl="0" eaLnBrk="1" latinLnBrk="0" hangingPunct="1">
                        <a:lnSpc>
                          <a:spcPts val="7980"/>
                        </a:lnSpc>
                        <a:spcBef>
                          <a:spcPct val="0"/>
                        </a:spcBef>
                      </a:pPr>
                      <a:endParaRPr lang="en-IN" sz="3200" b="1" i="1" kern="1200" dirty="0">
                        <a:solidFill>
                          <a:srgbClr val="0F4662"/>
                        </a:solidFill>
                        <a:latin typeface="Cormorant Garamond Bold Italics"/>
                      </a:endParaRPr>
                    </a:p>
                  </a:txBody>
                  <a:tcPr/>
                </a:tc>
                <a:extLst>
                  <a:ext uri="{0D108BD9-81ED-4DB2-BD59-A6C34878D82A}">
                    <a16:rowId xmlns:a16="http://schemas.microsoft.com/office/drawing/2014/main" val="1536114938"/>
                  </a:ext>
                </a:extLst>
              </a:tr>
              <a:tr h="32368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kern="1200" dirty="0">
                          <a:solidFill>
                            <a:schemeClr val="tx1"/>
                          </a:solidFill>
                          <a:effectLst/>
                          <a:latin typeface="+mn-lt"/>
                          <a:ea typeface="+mn-ea"/>
                          <a:cs typeface="+mn-cs"/>
                        </a:rPr>
                        <a:t>11. </a:t>
                      </a:r>
                      <a:r>
                        <a:rPr lang="en-IN" sz="1800" b="0" i="0" u="none" kern="1200" dirty="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Nguyen Anh Tu</a:t>
                      </a:r>
                      <a:r>
                        <a:rPr lang="en-IN" sz="1800" b="0" i="0" u="none" kern="1200" dirty="0">
                          <a:solidFill>
                            <a:schemeClr val="tx1"/>
                          </a:solidFill>
                          <a:effectLst/>
                          <a:latin typeface="+mn-lt"/>
                          <a:ea typeface="+mn-ea"/>
                          <a:cs typeface="+mn-cs"/>
                        </a:rPr>
                        <a:t>; </a:t>
                      </a:r>
                      <a:r>
                        <a:rPr lang="en-IN" sz="1800" b="0" i="0" u="none" kern="1200" dirty="0" err="1">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Nartay</a:t>
                      </a:r>
                      <a:r>
                        <a:rPr lang="en-IN" sz="1800" b="0" i="0" u="none"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 </a:t>
                      </a:r>
                      <a:r>
                        <a:rPr lang="en-IN" sz="1800" b="0" i="0" u="none" kern="1200" dirty="0" err="1">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Aikyn</a:t>
                      </a:r>
                      <a:r>
                        <a:rPr lang="en-IN" sz="1800" b="0" i="0" u="none" kern="1200" dirty="0">
                          <a:solidFill>
                            <a:schemeClr val="tx1"/>
                          </a:solidFill>
                          <a:effectLst/>
                          <a:latin typeface="+mn-lt"/>
                          <a:ea typeface="+mn-ea"/>
                          <a:cs typeface="+mn-cs"/>
                        </a:rPr>
                        <a:t>; </a:t>
                      </a:r>
                      <a:r>
                        <a:rPr lang="en-IN" sz="1800" b="0" i="0" u="none"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Nursultan </a:t>
                      </a:r>
                      <a:r>
                        <a:rPr lang="en-IN" sz="1800" b="0" i="0" u="none" kern="1200" dirty="0" err="1">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Makhanov</a:t>
                      </a:r>
                      <a:r>
                        <a:rPr lang="en-IN" sz="1800" b="0" i="0" u="none" kern="1200" dirty="0">
                          <a:solidFill>
                            <a:schemeClr val="tx1"/>
                          </a:solidFill>
                          <a:effectLst/>
                          <a:latin typeface="+mn-lt"/>
                          <a:ea typeface="+mn-ea"/>
                          <a:cs typeface="+mn-cs"/>
                        </a:rPr>
                        <a:t>; </a:t>
                      </a:r>
                      <a:r>
                        <a:rPr lang="en-IN" sz="1800" b="0" i="0" u="none" kern="1200" dirty="0" err="1">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Assanali</a:t>
                      </a:r>
                      <a:r>
                        <a:rPr lang="en-IN" sz="1800" b="0" i="0" u="none" kern="1200" dirty="0">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 Abu</a:t>
                      </a:r>
                      <a:r>
                        <a:rPr lang="en-IN" sz="1800" b="0" i="0" u="none" kern="1200" dirty="0">
                          <a:solidFill>
                            <a:schemeClr val="tx1"/>
                          </a:solidFill>
                          <a:effectLst/>
                          <a:latin typeface="+mn-lt"/>
                          <a:ea typeface="+mn-ea"/>
                          <a:cs typeface="+mn-cs"/>
                        </a:rPr>
                        <a:t>; </a:t>
                      </a:r>
                      <a:r>
                        <a:rPr lang="en-IN" sz="1800" b="0" i="0" u="none" kern="1200" dirty="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Kok-Seng Wong</a:t>
                      </a:r>
                      <a:r>
                        <a:rPr lang="en-IN" sz="1800" b="0" i="0" u="none" kern="1200" dirty="0">
                          <a:solidFill>
                            <a:schemeClr val="tx1"/>
                          </a:solidFill>
                          <a:effectLst/>
                          <a:latin typeface="+mn-lt"/>
                          <a:ea typeface="+mn-ea"/>
                          <a:cs typeface="+mn-cs"/>
                        </a:rPr>
                        <a:t>; </a:t>
                      </a:r>
                      <a:r>
                        <a:rPr lang="en-IN" sz="1800" b="0" i="0" u="none" kern="1200" dirty="0">
                          <a:solidFill>
                            <a:schemeClr val="tx1"/>
                          </a:solidFill>
                          <a:effectLst/>
                          <a:latin typeface="+mn-lt"/>
                          <a:ea typeface="+mn-ea"/>
                          <a:cs typeface="+mn-cs"/>
                          <a:hlinkClick r:id="rId7">
                            <a:extLst>
                              <a:ext uri="{A12FA001-AC4F-418D-AE19-62706E023703}">
                                <ahyp:hlinkClr xmlns:ahyp="http://schemas.microsoft.com/office/drawing/2018/hyperlinkcolor" val="tx"/>
                              </a:ext>
                            </a:extLst>
                          </a:hlinkClick>
                        </a:rPr>
                        <a:t>Min-Ho Lee</a:t>
                      </a:r>
                      <a:endParaRPr lang="en-US" sz="1800" b="0" i="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kern="1200" dirty="0">
                          <a:solidFill>
                            <a:schemeClr val="tx1"/>
                          </a:solidFill>
                          <a:effectLst/>
                          <a:latin typeface="+mn-lt"/>
                          <a:ea typeface="+mn-ea"/>
                          <a:cs typeface="+mn-cs"/>
                          <a:hlinkClick r:id="rId8">
                            <a:extLst>
                              <a:ext uri="{A12FA001-AC4F-418D-AE19-62706E023703}">
                                <ahyp:hlinkClr xmlns:ahyp="http://schemas.microsoft.com/office/drawing/2018/hyperlinkcolor" val="tx"/>
                              </a:ext>
                            </a:extLst>
                          </a:hlinkClick>
                        </a:rPr>
                        <a:t>Benchmarking Federated Few-Shot Learning for Video-Based Action Recognition</a:t>
                      </a:r>
                      <a:endParaRPr lang="en-US" sz="1800" b="0" i="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kern="1200" dirty="0">
                          <a:solidFill>
                            <a:schemeClr val="tx1"/>
                          </a:solidFill>
                          <a:effectLst/>
                          <a:latin typeface="+mn-lt"/>
                          <a:ea typeface="+mn-ea"/>
                          <a:cs typeface="+mn-cs"/>
                        </a:rPr>
                        <a:t>Year: 2024 | </a:t>
                      </a:r>
                      <a:r>
                        <a:rPr lang="en-US" sz="1800" b="0" i="0" u="none" kern="1200" dirty="0">
                          <a:solidFill>
                            <a:schemeClr val="tx1"/>
                          </a:solidFill>
                          <a:effectLst/>
                          <a:latin typeface="+mn-lt"/>
                          <a:ea typeface="+mn-ea"/>
                          <a:cs typeface="+mn-cs"/>
                          <a:hlinkClick r:id="rId9">
                            <a:extLst>
                              <a:ext uri="{A12FA001-AC4F-418D-AE19-62706E023703}">
                                <ahyp:hlinkClr xmlns:ahyp="http://schemas.microsoft.com/office/drawing/2018/hyperlinkcolor" val="tx"/>
                              </a:ext>
                            </a:extLst>
                          </a:hlinkClick>
                        </a:rPr>
                        <a:t>Volume: 12</a:t>
                      </a:r>
                      <a:r>
                        <a:rPr lang="en-US" sz="1800" b="0" i="0" u="none" kern="1200" dirty="0">
                          <a:solidFill>
                            <a:schemeClr val="tx1"/>
                          </a:solidFill>
                          <a:effectLst/>
                          <a:latin typeface="+mn-lt"/>
                          <a:ea typeface="+mn-ea"/>
                          <a:cs typeface="+mn-cs"/>
                        </a:rPr>
                        <a:t> | Journal Article | Publisher: IEEE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800" b="0" i="0" u="none" kern="1200" dirty="0">
                          <a:solidFill>
                            <a:schemeClr val="tx1"/>
                          </a:solidFill>
                          <a:effectLst/>
                          <a:latin typeface="+mn-lt"/>
                          <a:ea typeface="+mn-ea"/>
                          <a:cs typeface="+mn-cs"/>
                        </a:rPr>
                      </a:br>
                      <a:endParaRPr lang="en-US" sz="1800" b="0" i="0" u="none" kern="1200" noProof="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err="1">
                          <a:solidFill>
                            <a:schemeClr val="tx1"/>
                          </a:solidFill>
                          <a:effectLst/>
                          <a:latin typeface="+mn-lt"/>
                          <a:ea typeface="+mn-ea"/>
                          <a:cs typeface="+mn-cs"/>
                        </a:rPr>
                        <a:t>FedFSLAR</a:t>
                      </a:r>
                      <a:r>
                        <a:rPr lang="en-US" sz="1800" b="0" i="0" kern="1200" dirty="0">
                          <a:solidFill>
                            <a:schemeClr val="tx1"/>
                          </a:solidFill>
                          <a:effectLst/>
                          <a:latin typeface="+mn-lt"/>
                          <a:ea typeface="+mn-ea"/>
                          <a:cs typeface="+mn-cs"/>
                        </a:rPr>
                        <a:t>++ is a federated learning framework for few-shot action recognition using 3D CNNs and Transformers to enhance spatiotemporal learning. It addresses privacy concerns, high storage costs, and proposes a hybrid extractor for better video representations. Extensive experiments validate its robustness and establish a unified benchmark.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The framework lacks real-world evaluation, ignores hybrid extractor trade-offs, and doesn’t explore generalizability beyond few-shot learning. Security risks like model inversion and scalability concerns with increasing clients remain unaddressed.</a:t>
                      </a:r>
                      <a:endParaRPr lang="en-IN" sz="1800" b="0" i="0" kern="1200" dirty="0">
                        <a:solidFill>
                          <a:schemeClr val="tx1"/>
                        </a:solidFill>
                        <a:effectLst/>
                        <a:latin typeface="+mn-lt"/>
                        <a:ea typeface="+mn-ea"/>
                        <a:cs typeface="+mn-cs"/>
                      </a:endParaRPr>
                    </a:p>
                  </a:txBody>
                  <a:tcPr/>
                </a:tc>
                <a:extLst>
                  <a:ext uri="{0D108BD9-81ED-4DB2-BD59-A6C34878D82A}">
                    <a16:rowId xmlns:a16="http://schemas.microsoft.com/office/drawing/2014/main" val="1924063127"/>
                  </a:ext>
                </a:extLst>
              </a:tr>
              <a:tr h="27110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kern="1200" dirty="0">
                          <a:solidFill>
                            <a:schemeClr val="tx1"/>
                          </a:solidFill>
                          <a:effectLst/>
                          <a:latin typeface="+mn-lt"/>
                          <a:ea typeface="+mn-ea"/>
                          <a:cs typeface="+mn-cs"/>
                        </a:rPr>
                        <a:t>12. </a:t>
                      </a:r>
                      <a:r>
                        <a:rPr lang="en-IN" sz="1800" b="0" i="0" u="none" kern="1200" dirty="0">
                          <a:solidFill>
                            <a:schemeClr val="tx1"/>
                          </a:solidFill>
                          <a:effectLst/>
                          <a:latin typeface="+mn-lt"/>
                          <a:ea typeface="+mn-ea"/>
                          <a:cs typeface="+mn-cs"/>
                          <a:hlinkClick r:id="rId10">
                            <a:extLst>
                              <a:ext uri="{A12FA001-AC4F-418D-AE19-62706E023703}">
                                <ahyp:hlinkClr xmlns:ahyp="http://schemas.microsoft.com/office/drawing/2018/hyperlinkcolor" val="tx"/>
                              </a:ext>
                            </a:extLst>
                          </a:hlinkClick>
                        </a:rPr>
                        <a:t>Sudhakar Kumawat</a:t>
                      </a:r>
                      <a:r>
                        <a:rPr lang="en-IN" sz="1800" b="0" i="0" u="none" kern="1200" dirty="0">
                          <a:solidFill>
                            <a:schemeClr val="tx1"/>
                          </a:solidFill>
                          <a:effectLst/>
                          <a:latin typeface="+mn-lt"/>
                          <a:ea typeface="+mn-ea"/>
                          <a:cs typeface="+mn-cs"/>
                        </a:rPr>
                        <a:t>; </a:t>
                      </a:r>
                      <a:r>
                        <a:rPr lang="en-IN" sz="1800" b="0" i="0" u="none" kern="1200" dirty="0">
                          <a:solidFill>
                            <a:schemeClr val="tx1"/>
                          </a:solidFill>
                          <a:effectLst/>
                          <a:latin typeface="+mn-lt"/>
                          <a:ea typeface="+mn-ea"/>
                          <a:cs typeface="+mn-cs"/>
                          <a:hlinkClick r:id="rId11">
                            <a:extLst>
                              <a:ext uri="{A12FA001-AC4F-418D-AE19-62706E023703}">
                                <ahyp:hlinkClr xmlns:ahyp="http://schemas.microsoft.com/office/drawing/2018/hyperlinkcolor" val="tx"/>
                              </a:ext>
                            </a:extLst>
                          </a:hlinkClick>
                        </a:rPr>
                        <a:t>Tadashi Okawara</a:t>
                      </a:r>
                      <a:r>
                        <a:rPr lang="en-IN" sz="1800" b="0" i="0" u="none" kern="1200" dirty="0">
                          <a:solidFill>
                            <a:schemeClr val="tx1"/>
                          </a:solidFill>
                          <a:effectLst/>
                          <a:latin typeface="+mn-lt"/>
                          <a:ea typeface="+mn-ea"/>
                          <a:cs typeface="+mn-cs"/>
                        </a:rPr>
                        <a:t>; </a:t>
                      </a:r>
                      <a:r>
                        <a:rPr lang="en-IN" sz="1800" b="0" i="0" u="none" kern="1200" dirty="0" err="1">
                          <a:solidFill>
                            <a:schemeClr val="tx1"/>
                          </a:solidFill>
                          <a:effectLst/>
                          <a:latin typeface="+mn-lt"/>
                          <a:ea typeface="+mn-ea"/>
                          <a:cs typeface="+mn-cs"/>
                          <a:hlinkClick r:id="rId12">
                            <a:extLst>
                              <a:ext uri="{A12FA001-AC4F-418D-AE19-62706E023703}">
                                <ahyp:hlinkClr xmlns:ahyp="http://schemas.microsoft.com/office/drawing/2018/hyperlinkcolor" val="tx"/>
                              </a:ext>
                            </a:extLst>
                          </a:hlinkClick>
                        </a:rPr>
                        <a:t>Michitaka</a:t>
                      </a:r>
                      <a:r>
                        <a:rPr lang="en-IN" sz="1800" b="0" i="0" u="none" kern="1200" dirty="0">
                          <a:solidFill>
                            <a:schemeClr val="tx1"/>
                          </a:solidFill>
                          <a:effectLst/>
                          <a:latin typeface="+mn-lt"/>
                          <a:ea typeface="+mn-ea"/>
                          <a:cs typeface="+mn-cs"/>
                          <a:hlinkClick r:id="rId12">
                            <a:extLst>
                              <a:ext uri="{A12FA001-AC4F-418D-AE19-62706E023703}">
                                <ahyp:hlinkClr xmlns:ahyp="http://schemas.microsoft.com/office/drawing/2018/hyperlinkcolor" val="tx"/>
                              </a:ext>
                            </a:extLst>
                          </a:hlinkClick>
                        </a:rPr>
                        <a:t> Yoshida</a:t>
                      </a:r>
                      <a:r>
                        <a:rPr lang="en-IN" sz="1800" b="0" i="0" u="none" kern="1200" dirty="0">
                          <a:solidFill>
                            <a:schemeClr val="tx1"/>
                          </a:solidFill>
                          <a:effectLst/>
                          <a:latin typeface="+mn-lt"/>
                          <a:ea typeface="+mn-ea"/>
                          <a:cs typeface="+mn-cs"/>
                        </a:rPr>
                        <a:t>; </a:t>
                      </a:r>
                      <a:r>
                        <a:rPr lang="en-IN" sz="1800" b="0" i="0" u="none" kern="1200" dirty="0">
                          <a:solidFill>
                            <a:schemeClr val="tx1"/>
                          </a:solidFill>
                          <a:effectLst/>
                          <a:latin typeface="+mn-lt"/>
                          <a:ea typeface="+mn-ea"/>
                          <a:cs typeface="+mn-cs"/>
                          <a:hlinkClick r:id="rId13">
                            <a:extLst>
                              <a:ext uri="{A12FA001-AC4F-418D-AE19-62706E023703}">
                                <ahyp:hlinkClr xmlns:ahyp="http://schemas.microsoft.com/office/drawing/2018/hyperlinkcolor" val="tx"/>
                              </a:ext>
                            </a:extLst>
                          </a:hlinkClick>
                        </a:rPr>
                        <a:t>Hajime Nagahara</a:t>
                      </a:r>
                      <a:r>
                        <a:rPr lang="en-IN" sz="1800" b="0" i="0" u="none" kern="1200" dirty="0">
                          <a:solidFill>
                            <a:schemeClr val="tx1"/>
                          </a:solidFill>
                          <a:effectLst/>
                          <a:latin typeface="+mn-lt"/>
                          <a:ea typeface="+mn-ea"/>
                          <a:cs typeface="+mn-cs"/>
                        </a:rPr>
                        <a:t>; </a:t>
                      </a:r>
                      <a:r>
                        <a:rPr lang="en-IN" sz="1800" b="0" i="0" u="none" kern="1200" dirty="0">
                          <a:solidFill>
                            <a:schemeClr val="tx1"/>
                          </a:solidFill>
                          <a:effectLst/>
                          <a:latin typeface="+mn-lt"/>
                          <a:ea typeface="+mn-ea"/>
                          <a:cs typeface="+mn-cs"/>
                          <a:hlinkClick r:id="rId14">
                            <a:extLst>
                              <a:ext uri="{A12FA001-AC4F-418D-AE19-62706E023703}">
                                <ahyp:hlinkClr xmlns:ahyp="http://schemas.microsoft.com/office/drawing/2018/hyperlinkcolor" val="tx"/>
                              </a:ext>
                            </a:extLst>
                          </a:hlinkClick>
                        </a:rPr>
                        <a:t>Yasushi Yagi</a:t>
                      </a:r>
                      <a:endParaRPr lang="en-US" sz="1800" b="0" i="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kern="1200" dirty="0">
                          <a:solidFill>
                            <a:schemeClr val="tx1"/>
                          </a:solidFill>
                          <a:effectLst/>
                          <a:latin typeface="+mn-lt"/>
                          <a:ea typeface="+mn-ea"/>
                          <a:cs typeface="+mn-cs"/>
                          <a:hlinkClick r:id="rId15">
                            <a:extLst>
                              <a:ext uri="{A12FA001-AC4F-418D-AE19-62706E023703}">
                                <ahyp:hlinkClr xmlns:ahyp="http://schemas.microsoft.com/office/drawing/2018/hyperlinkcolor" val="tx"/>
                              </a:ext>
                            </a:extLst>
                          </a:hlinkClick>
                        </a:rPr>
                        <a:t>Action Recognition From a Single Coded Image</a:t>
                      </a:r>
                      <a:endParaRPr lang="en-US" sz="1800" b="0" i="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kern="1200" dirty="0">
                          <a:solidFill>
                            <a:schemeClr val="tx1"/>
                          </a:solidFill>
                          <a:effectLst/>
                          <a:latin typeface="+mn-lt"/>
                          <a:ea typeface="+mn-ea"/>
                          <a:cs typeface="+mn-cs"/>
                        </a:rPr>
                        <a:t>Year: 2023 | Volume: 45, </a:t>
                      </a:r>
                      <a:r>
                        <a:rPr lang="en-US" sz="1800" b="0" i="0" u="none" kern="1200" dirty="0">
                          <a:solidFill>
                            <a:schemeClr val="tx1"/>
                          </a:solidFill>
                          <a:effectLst/>
                          <a:latin typeface="+mn-lt"/>
                          <a:ea typeface="+mn-ea"/>
                          <a:cs typeface="+mn-cs"/>
                          <a:hlinkClick r:id="rId16">
                            <a:extLst>
                              <a:ext uri="{A12FA001-AC4F-418D-AE19-62706E023703}">
                                <ahyp:hlinkClr xmlns:ahyp="http://schemas.microsoft.com/office/drawing/2018/hyperlinkcolor" val="tx"/>
                              </a:ext>
                            </a:extLst>
                          </a:hlinkClick>
                        </a:rPr>
                        <a:t>Issue: 4</a:t>
                      </a:r>
                      <a:r>
                        <a:rPr lang="en-US" sz="1800" b="0" i="0" u="none" kern="1200" dirty="0">
                          <a:solidFill>
                            <a:schemeClr val="tx1"/>
                          </a:solidFill>
                          <a:effectLst/>
                          <a:latin typeface="+mn-lt"/>
                          <a:ea typeface="+mn-ea"/>
                          <a:cs typeface="+mn-cs"/>
                        </a:rPr>
                        <a:t> | Journal Article | Publisher: IEEE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This paper proposes a deep sensing solution for action recognition using coded exposure images to handle resolution and model complexity constraints. It combines a binary CNN-based encoder with a 2D CNN and improves accuracy using a knowledge distillation framework. A prototype camera validates the method, showing results consistent with simulations.</a:t>
                      </a:r>
                      <a:endParaRPr lang="en-GB" sz="1800" b="0" i="0" kern="1200" dirty="0">
                        <a:solidFill>
                          <a:schemeClr val="tx1"/>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The framework’s real-world adaptability to diverse lighting and motion conditions is not explored, and potential trade-offs in image compression and recognition accuracy are not deeply analyzed. Additionally, the scalability and efficiency of the approach for large-scale deployment remain unaddressed.</a:t>
                      </a:r>
                      <a:endParaRPr lang="en-IN" sz="1800" b="0" i="0" kern="1200" dirty="0">
                        <a:solidFill>
                          <a:schemeClr val="tx1"/>
                        </a:solidFill>
                        <a:effectLst/>
                        <a:latin typeface="+mn-lt"/>
                        <a:ea typeface="+mn-ea"/>
                        <a:cs typeface="+mn-cs"/>
                      </a:endParaRPr>
                    </a:p>
                  </a:txBody>
                  <a:tcPr/>
                </a:tc>
                <a:extLst>
                  <a:ext uri="{0D108BD9-81ED-4DB2-BD59-A6C34878D82A}">
                    <a16:rowId xmlns:a16="http://schemas.microsoft.com/office/drawing/2014/main" val="3920602654"/>
                  </a:ext>
                </a:extLst>
              </a:tr>
              <a:tr h="243636">
                <a:tc>
                  <a:txBody>
                    <a:bodyPr/>
                    <a:lstStyle/>
                    <a:p>
                      <a:endParaRPr lang="en-IN" sz="800"/>
                    </a:p>
                  </a:txBody>
                  <a:tcPr/>
                </a:tc>
                <a:tc>
                  <a:txBody>
                    <a:bodyPr/>
                    <a:lstStyle/>
                    <a:p>
                      <a:endParaRPr lang="en-IN" sz="800"/>
                    </a:p>
                  </a:txBody>
                  <a:tcPr/>
                </a:tc>
                <a:tc>
                  <a:txBody>
                    <a:bodyPr/>
                    <a:lstStyle/>
                    <a:p>
                      <a:endParaRPr lang="en-IN" sz="800"/>
                    </a:p>
                  </a:txBody>
                  <a:tcPr/>
                </a:tc>
                <a:tc>
                  <a:txBody>
                    <a:bodyPr/>
                    <a:lstStyle/>
                    <a:p>
                      <a:endParaRPr lang="en-IN" sz="800" dirty="0"/>
                    </a:p>
                  </a:txBody>
                  <a:tcPr/>
                </a:tc>
                <a:extLst>
                  <a:ext uri="{0D108BD9-81ED-4DB2-BD59-A6C34878D82A}">
                    <a16:rowId xmlns:a16="http://schemas.microsoft.com/office/drawing/2014/main" val="1544939530"/>
                  </a:ext>
                </a:extLst>
              </a:tr>
            </a:tbl>
          </a:graphicData>
        </a:graphic>
      </p:graphicFrame>
    </p:spTree>
    <p:extLst>
      <p:ext uri="{BB962C8B-B14F-4D97-AF65-F5344CB8AC3E}">
        <p14:creationId xmlns:p14="http://schemas.microsoft.com/office/powerpoint/2010/main" val="5113725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600</TotalTime>
  <Words>3229</Words>
  <Application>Microsoft Office PowerPoint</Application>
  <PresentationFormat>Custom</PresentationFormat>
  <Paragraphs>238</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Calibri</vt:lpstr>
      <vt:lpstr>Times New Roman</vt:lpstr>
      <vt:lpstr>Quicksand</vt:lpstr>
      <vt:lpstr>Merriweather Sans</vt:lpstr>
      <vt:lpstr>Cormorant Garamond Bold Italics</vt:lpstr>
      <vt:lpstr>Arial</vt:lpstr>
      <vt:lpstr>Barlow Semi Condensed</vt:lpstr>
      <vt:lpstr>Quicksand Bold</vt:lpstr>
      <vt:lpstr>HelveticaNeue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Spatiotemporal Video-Based Human Action Recognition with Voice Feedback</dc:title>
  <dc:creator>Bhavaa Dharshini</dc:creator>
  <cp:lastModifiedBy>Naresh B</cp:lastModifiedBy>
  <cp:revision>24</cp:revision>
  <dcterms:created xsi:type="dcterms:W3CDTF">2006-08-16T00:00:00Z</dcterms:created>
  <dcterms:modified xsi:type="dcterms:W3CDTF">2025-04-09T03:50:31Z</dcterms:modified>
  <dc:identifier>DAGdcXVlM5U</dc:identifier>
</cp:coreProperties>
</file>